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 id="2147483681" r:id="rId5"/>
  </p:sldMasterIdLst>
  <p:notesMasterIdLst>
    <p:notesMasterId r:id="rId22"/>
  </p:notesMasterIdLst>
  <p:sldIdLst>
    <p:sldId id="286" r:id="rId6"/>
    <p:sldId id="292" r:id="rId7"/>
    <p:sldId id="296" r:id="rId8"/>
    <p:sldId id="301" r:id="rId9"/>
    <p:sldId id="285" r:id="rId10"/>
    <p:sldId id="294" r:id="rId11"/>
    <p:sldId id="295" r:id="rId12"/>
    <p:sldId id="299" r:id="rId13"/>
    <p:sldId id="297" r:id="rId14"/>
    <p:sldId id="293" r:id="rId15"/>
    <p:sldId id="268" r:id="rId16"/>
    <p:sldId id="272" r:id="rId17"/>
    <p:sldId id="298" r:id="rId18"/>
    <p:sldId id="261" r:id="rId19"/>
    <p:sldId id="300" r:id="rId20"/>
    <p:sldId id="270"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News Gothic MT" panose="020B0604020202020204" charset="0"/>
      <p:regular r:id="rId27"/>
      <p:bold r:id="rId28"/>
      <p:italic r:id="rId29"/>
    </p:embeddedFont>
    <p:embeddedFont>
      <p:font typeface="Proxima Nova A" panose="020B060402020202020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leis Bijdeveldt" initials="AB" lastIdx="3" clrIdx="0">
    <p:extLst>
      <p:ext uri="{19B8F6BF-5375-455C-9EA6-DF929625EA0E}">
        <p15:presenceInfo xmlns:p15="http://schemas.microsoft.com/office/powerpoint/2012/main" userId="S::annaleis.bijdeveldt@chisholm.edu.au::7b3508fa-4c47-4ca5-8efc-00c2653a75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CBE8"/>
    <a:srgbClr val="C8102E"/>
    <a:srgbClr val="1B4298"/>
    <a:srgbClr val="2A334F"/>
    <a:srgbClr val="843298"/>
    <a:srgbClr val="00CFB4"/>
    <a:srgbClr val="FFA06A"/>
    <a:srgbClr val="1B3798"/>
    <a:srgbClr val="008578"/>
    <a:srgbClr val="C1C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BA13E-0EC7-3648-98CA-03E41BD5AD44}" v="56" dt="2021-12-06T00:54:53.147"/>
    <p1510:client id="{536AFCF6-3817-044A-90D7-26761F2BA59F}" v="6" dt="2021-09-28T04:37:08.521"/>
    <p1510:client id="{F7F92054-BB80-DBF3-98B0-FD24068911B6}" v="9" dt="2023-02-12T10:29:32.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ry Sadat Shojaei" userId="S::sharareh.sadatshojaei@chisholm.edu.au::a4e562f1-8044-4707-ab2a-9511d39ff06b" providerId="AD" clId="Web-{F7F92054-BB80-DBF3-98B0-FD24068911B6}"/>
    <pc:docChg chg="modSld">
      <pc:chgData name="Sherry Sadat Shojaei" userId="S::sharareh.sadatshojaei@chisholm.edu.au::a4e562f1-8044-4707-ab2a-9511d39ff06b" providerId="AD" clId="Web-{F7F92054-BB80-DBF3-98B0-FD24068911B6}" dt="2023-02-12T10:29:32.272" v="10" actId="20577"/>
      <pc:docMkLst>
        <pc:docMk/>
      </pc:docMkLst>
      <pc:sldChg chg="modSp">
        <pc:chgData name="Sherry Sadat Shojaei" userId="S::sharareh.sadatshojaei@chisholm.edu.au::a4e562f1-8044-4707-ab2a-9511d39ff06b" providerId="AD" clId="Web-{F7F92054-BB80-DBF3-98B0-FD24068911B6}" dt="2023-02-12T10:29:32.272" v="10" actId="20577"/>
        <pc:sldMkLst>
          <pc:docMk/>
          <pc:sldMk cId="823510115" sldId="272"/>
        </pc:sldMkLst>
        <pc:spChg chg="mod">
          <ac:chgData name="Sherry Sadat Shojaei" userId="S::sharareh.sadatshojaei@chisholm.edu.au::a4e562f1-8044-4707-ab2a-9511d39ff06b" providerId="AD" clId="Web-{F7F92054-BB80-DBF3-98B0-FD24068911B6}" dt="2023-02-12T10:29:32.272" v="10" actId="20577"/>
          <ac:spMkLst>
            <pc:docMk/>
            <pc:sldMk cId="823510115" sldId="272"/>
            <ac:spMk id="3" creationId="{6BEA64DB-EB1D-1E45-9C81-1EE2B93B5DAB}"/>
          </ac:spMkLst>
        </pc:spChg>
      </pc:sldChg>
    </pc:docChg>
  </pc:docChgLst>
  <pc:docChgLst>
    <pc:chgData name="Dylan Smith" userId="S::dylan.smith@chisholm.edu.au::ca1e2a7c-6009-43d2-a123-9e1c1824c389" providerId="AD" clId="Web-{335BA13E-0EC7-3648-98CA-03E41BD5AD44}"/>
    <pc:docChg chg="addSld delSld modSld sldOrd">
      <pc:chgData name="Dylan Smith" userId="S::dylan.smith@chisholm.edu.au::ca1e2a7c-6009-43d2-a123-9e1c1824c389" providerId="AD" clId="Web-{335BA13E-0EC7-3648-98CA-03E41BD5AD44}" dt="2021-12-06T00:54:53.116" v="50"/>
      <pc:docMkLst>
        <pc:docMk/>
      </pc:docMkLst>
      <pc:sldChg chg="add del">
        <pc:chgData name="Dylan Smith" userId="S::dylan.smith@chisholm.edu.au::ca1e2a7c-6009-43d2-a123-9e1c1824c389" providerId="AD" clId="Web-{335BA13E-0EC7-3648-98CA-03E41BD5AD44}" dt="2021-12-06T00:54:51.553" v="49"/>
        <pc:sldMkLst>
          <pc:docMk/>
          <pc:sldMk cId="3488454785" sldId="261"/>
        </pc:sldMkLst>
      </pc:sldChg>
      <pc:sldChg chg="add del">
        <pc:chgData name="Dylan Smith" userId="S::dylan.smith@chisholm.edu.au::ca1e2a7c-6009-43d2-a123-9e1c1824c389" providerId="AD" clId="Web-{335BA13E-0EC7-3648-98CA-03E41BD5AD44}" dt="2021-12-06T00:54:53.116" v="50"/>
        <pc:sldMkLst>
          <pc:docMk/>
          <pc:sldMk cId="4079641955" sldId="264"/>
        </pc:sldMkLst>
      </pc:sldChg>
      <pc:sldChg chg="del">
        <pc:chgData name="Dylan Smith" userId="S::dylan.smith@chisholm.edu.au::ca1e2a7c-6009-43d2-a123-9e1c1824c389" providerId="AD" clId="Web-{335BA13E-0EC7-3648-98CA-03E41BD5AD44}" dt="2021-12-06T00:51:43.064" v="10"/>
        <pc:sldMkLst>
          <pc:docMk/>
          <pc:sldMk cId="1400779145" sldId="265"/>
        </pc:sldMkLst>
      </pc:sldChg>
      <pc:sldChg chg="del">
        <pc:chgData name="Dylan Smith" userId="S::dylan.smith@chisholm.edu.au::ca1e2a7c-6009-43d2-a123-9e1c1824c389" providerId="AD" clId="Web-{335BA13E-0EC7-3648-98CA-03E41BD5AD44}" dt="2021-12-06T00:50:30.266" v="1"/>
        <pc:sldMkLst>
          <pc:docMk/>
          <pc:sldMk cId="152245052" sldId="266"/>
        </pc:sldMkLst>
      </pc:sldChg>
      <pc:sldChg chg="del">
        <pc:chgData name="Dylan Smith" userId="S::dylan.smith@chisholm.edu.au::ca1e2a7c-6009-43d2-a123-9e1c1824c389" providerId="AD" clId="Web-{335BA13E-0EC7-3648-98CA-03E41BD5AD44}" dt="2021-12-06T00:50:34.625" v="2"/>
        <pc:sldMkLst>
          <pc:docMk/>
          <pc:sldMk cId="1205392020" sldId="267"/>
        </pc:sldMkLst>
      </pc:sldChg>
      <pc:sldChg chg="delSp">
        <pc:chgData name="Dylan Smith" userId="S::dylan.smith@chisholm.edu.au::ca1e2a7c-6009-43d2-a123-9e1c1824c389" providerId="AD" clId="Web-{335BA13E-0EC7-3648-98CA-03E41BD5AD44}" dt="2021-12-06T00:51:21.376" v="8"/>
        <pc:sldMkLst>
          <pc:docMk/>
          <pc:sldMk cId="3678386008" sldId="268"/>
        </pc:sldMkLst>
        <pc:picChg chg="del">
          <ac:chgData name="Dylan Smith" userId="S::dylan.smith@chisholm.edu.au::ca1e2a7c-6009-43d2-a123-9e1c1824c389" providerId="AD" clId="Web-{335BA13E-0EC7-3648-98CA-03E41BD5AD44}" dt="2021-12-06T00:51:21.376" v="8"/>
          <ac:picMkLst>
            <pc:docMk/>
            <pc:sldMk cId="3678386008" sldId="268"/>
            <ac:picMk id="5" creationId="{5502D2FB-44F0-0B46-B86D-8C6535771D86}"/>
          </ac:picMkLst>
        </pc:picChg>
      </pc:sldChg>
      <pc:sldChg chg="del">
        <pc:chgData name="Dylan Smith" userId="S::dylan.smith@chisholm.edu.au::ca1e2a7c-6009-43d2-a123-9e1c1824c389" providerId="AD" clId="Web-{335BA13E-0EC7-3648-98CA-03E41BD5AD44}" dt="2021-12-06T00:51:36.752" v="9"/>
        <pc:sldMkLst>
          <pc:docMk/>
          <pc:sldMk cId="436958745" sldId="271"/>
        </pc:sldMkLst>
      </pc:sldChg>
      <pc:sldChg chg="add del ord">
        <pc:chgData name="Dylan Smith" userId="S::dylan.smith@chisholm.edu.au::ca1e2a7c-6009-43d2-a123-9e1c1824c389" providerId="AD" clId="Web-{335BA13E-0EC7-3648-98CA-03E41BD5AD44}" dt="2021-12-06T00:54:04.802" v="32"/>
        <pc:sldMkLst>
          <pc:docMk/>
          <pc:sldMk cId="823510115" sldId="272"/>
        </pc:sldMkLst>
      </pc:sldChg>
      <pc:sldChg chg="add del">
        <pc:chgData name="Dylan Smith" userId="S::dylan.smith@chisholm.edu.au::ca1e2a7c-6009-43d2-a123-9e1c1824c389" providerId="AD" clId="Web-{335BA13E-0EC7-3648-98CA-03E41BD5AD44}" dt="2021-12-06T00:54:09.411" v="34"/>
        <pc:sldMkLst>
          <pc:docMk/>
          <pc:sldMk cId="348246452" sldId="273"/>
        </pc:sldMkLst>
      </pc:sldChg>
      <pc:sldChg chg="add del">
        <pc:chgData name="Dylan Smith" userId="S::dylan.smith@chisholm.edu.au::ca1e2a7c-6009-43d2-a123-9e1c1824c389" providerId="AD" clId="Web-{335BA13E-0EC7-3648-98CA-03E41BD5AD44}" dt="2021-12-06T00:54:45.334" v="47"/>
        <pc:sldMkLst>
          <pc:docMk/>
          <pc:sldMk cId="2081645703" sldId="276"/>
        </pc:sldMkLst>
      </pc:sldChg>
      <pc:sldChg chg="add del">
        <pc:chgData name="Dylan Smith" userId="S::dylan.smith@chisholm.edu.au::ca1e2a7c-6009-43d2-a123-9e1c1824c389" providerId="AD" clId="Web-{335BA13E-0EC7-3648-98CA-03E41BD5AD44}" dt="2021-12-06T00:54:48.428" v="48"/>
        <pc:sldMkLst>
          <pc:docMk/>
          <pc:sldMk cId="4234083783" sldId="277"/>
        </pc:sldMkLst>
      </pc:sldChg>
      <pc:sldChg chg="add del">
        <pc:chgData name="Dylan Smith" userId="S::dylan.smith@chisholm.edu.au::ca1e2a7c-6009-43d2-a123-9e1c1824c389" providerId="AD" clId="Web-{335BA13E-0EC7-3648-98CA-03E41BD5AD44}" dt="2021-12-06T00:54:42.225" v="46"/>
        <pc:sldMkLst>
          <pc:docMk/>
          <pc:sldMk cId="672363926" sldId="278"/>
        </pc:sldMkLst>
      </pc:sldChg>
      <pc:sldChg chg="add del">
        <pc:chgData name="Dylan Smith" userId="S::dylan.smith@chisholm.edu.au::ca1e2a7c-6009-43d2-a123-9e1c1824c389" providerId="AD" clId="Web-{335BA13E-0EC7-3648-98CA-03E41BD5AD44}" dt="2021-12-06T00:54:38.537" v="45"/>
        <pc:sldMkLst>
          <pc:docMk/>
          <pc:sldMk cId="2167723646" sldId="279"/>
        </pc:sldMkLst>
      </pc:sldChg>
      <pc:sldChg chg="addSp add del">
        <pc:chgData name="Dylan Smith" userId="S::dylan.smith@chisholm.edu.au::ca1e2a7c-6009-43d2-a123-9e1c1824c389" providerId="AD" clId="Web-{335BA13E-0EC7-3648-98CA-03E41BD5AD44}" dt="2021-12-06T00:54:28.506" v="41"/>
        <pc:sldMkLst>
          <pc:docMk/>
          <pc:sldMk cId="2249072624" sldId="280"/>
        </pc:sldMkLst>
        <pc:spChg chg="add">
          <ac:chgData name="Dylan Smith" userId="S::dylan.smith@chisholm.edu.au::ca1e2a7c-6009-43d2-a123-9e1c1824c389" providerId="AD" clId="Web-{335BA13E-0EC7-3648-98CA-03E41BD5AD44}" dt="2021-12-06T00:49:00.279" v="0"/>
          <ac:spMkLst>
            <pc:docMk/>
            <pc:sldMk cId="2249072624" sldId="280"/>
            <ac:spMk id="2" creationId="{C3924EFF-3452-4D9D-A35E-A466844CB0B0}"/>
          </ac:spMkLst>
        </pc:spChg>
      </pc:sldChg>
      <pc:sldChg chg="add del">
        <pc:chgData name="Dylan Smith" userId="S::dylan.smith@chisholm.edu.au::ca1e2a7c-6009-43d2-a123-9e1c1824c389" providerId="AD" clId="Web-{335BA13E-0EC7-3648-98CA-03E41BD5AD44}" dt="2021-12-06T00:54:14.958" v="36"/>
        <pc:sldMkLst>
          <pc:docMk/>
          <pc:sldMk cId="3283603155" sldId="281"/>
        </pc:sldMkLst>
      </pc:sldChg>
      <pc:sldChg chg="add del">
        <pc:chgData name="Dylan Smith" userId="S::dylan.smith@chisholm.edu.au::ca1e2a7c-6009-43d2-a123-9e1c1824c389" providerId="AD" clId="Web-{335BA13E-0EC7-3648-98CA-03E41BD5AD44}" dt="2021-12-06T00:54:17.818" v="37"/>
        <pc:sldMkLst>
          <pc:docMk/>
          <pc:sldMk cId="3254711485" sldId="282"/>
        </pc:sldMkLst>
      </pc:sldChg>
      <pc:sldChg chg="add del">
        <pc:chgData name="Dylan Smith" userId="S::dylan.smith@chisholm.edu.au::ca1e2a7c-6009-43d2-a123-9e1c1824c389" providerId="AD" clId="Web-{335BA13E-0EC7-3648-98CA-03E41BD5AD44}" dt="2021-12-06T00:54:35.834" v="44"/>
        <pc:sldMkLst>
          <pc:docMk/>
          <pc:sldMk cId="894000577" sldId="283"/>
        </pc:sldMkLst>
      </pc:sldChg>
      <pc:sldChg chg="delSp modSp ord">
        <pc:chgData name="Dylan Smith" userId="S::dylan.smith@chisholm.edu.au::ca1e2a7c-6009-43d2-a123-9e1c1824c389" providerId="AD" clId="Web-{335BA13E-0EC7-3648-98CA-03E41BD5AD44}" dt="2021-12-06T00:54:07.052" v="33"/>
        <pc:sldMkLst>
          <pc:docMk/>
          <pc:sldMk cId="4107933527" sldId="285"/>
        </pc:sldMkLst>
        <pc:spChg chg="mod">
          <ac:chgData name="Dylan Smith" userId="S::dylan.smith@chisholm.edu.au::ca1e2a7c-6009-43d2-a123-9e1c1824c389" providerId="AD" clId="Web-{335BA13E-0EC7-3648-98CA-03E41BD5AD44}" dt="2021-12-06T00:51:13.345" v="6" actId="14100"/>
          <ac:spMkLst>
            <pc:docMk/>
            <pc:sldMk cId="4107933527" sldId="285"/>
            <ac:spMk id="2" creationId="{9D33520C-C67B-C049-928B-5413F0072053}"/>
          </ac:spMkLst>
        </pc:spChg>
        <pc:spChg chg="mod">
          <ac:chgData name="Dylan Smith" userId="S::dylan.smith@chisholm.edu.au::ca1e2a7c-6009-43d2-a123-9e1c1824c389" providerId="AD" clId="Web-{335BA13E-0EC7-3648-98CA-03E41BD5AD44}" dt="2021-12-06T00:51:16.767" v="7" actId="14100"/>
          <ac:spMkLst>
            <pc:docMk/>
            <pc:sldMk cId="4107933527" sldId="285"/>
            <ac:spMk id="3" creationId="{7672CE30-0625-824A-B170-377EDFC60F89}"/>
          </ac:spMkLst>
        </pc:spChg>
        <pc:picChg chg="del">
          <ac:chgData name="Dylan Smith" userId="S::dylan.smith@chisholm.edu.au::ca1e2a7c-6009-43d2-a123-9e1c1824c389" providerId="AD" clId="Web-{335BA13E-0EC7-3648-98CA-03E41BD5AD44}" dt="2021-12-06T00:50:54.547" v="3"/>
          <ac:picMkLst>
            <pc:docMk/>
            <pc:sldMk cId="4107933527" sldId="285"/>
            <ac:picMk id="4" creationId="{A55A848C-86B5-D74B-94F1-82FCDC6566CB}"/>
          </ac:picMkLst>
        </pc:picChg>
      </pc:sldChg>
      <pc:sldChg chg="add del">
        <pc:chgData name="Dylan Smith" userId="S::dylan.smith@chisholm.edu.au::ca1e2a7c-6009-43d2-a123-9e1c1824c389" providerId="AD" clId="Web-{335BA13E-0EC7-3648-98CA-03E41BD5AD44}" dt="2021-12-06T00:54:25.912" v="40"/>
        <pc:sldMkLst>
          <pc:docMk/>
          <pc:sldMk cId="199438481" sldId="288"/>
        </pc:sldMkLst>
      </pc:sldChg>
      <pc:sldChg chg="add del">
        <pc:chgData name="Dylan Smith" userId="S::dylan.smith@chisholm.edu.au::ca1e2a7c-6009-43d2-a123-9e1c1824c389" providerId="AD" clId="Web-{335BA13E-0EC7-3648-98CA-03E41BD5AD44}" dt="2021-12-06T00:54:23.146" v="39"/>
        <pc:sldMkLst>
          <pc:docMk/>
          <pc:sldMk cId="1343490259" sldId="289"/>
        </pc:sldMkLst>
      </pc:sldChg>
      <pc:sldChg chg="add del">
        <pc:chgData name="Dylan Smith" userId="S::dylan.smith@chisholm.edu.au::ca1e2a7c-6009-43d2-a123-9e1c1824c389" providerId="AD" clId="Web-{335BA13E-0EC7-3648-98CA-03E41BD5AD44}" dt="2021-12-06T00:54:20.584" v="38"/>
        <pc:sldMkLst>
          <pc:docMk/>
          <pc:sldMk cId="158091404" sldId="290"/>
        </pc:sldMkLst>
      </pc:sldChg>
      <pc:sldChg chg="add del">
        <pc:chgData name="Dylan Smith" userId="S::dylan.smith@chisholm.edu.au::ca1e2a7c-6009-43d2-a123-9e1c1824c389" providerId="AD" clId="Web-{335BA13E-0EC7-3648-98CA-03E41BD5AD44}" dt="2021-12-06T00:54:33.584" v="43"/>
        <pc:sldMkLst>
          <pc:docMk/>
          <pc:sldMk cId="3216804482" sldId="291"/>
        </pc:sldMkLst>
      </pc:sldChg>
      <pc:sldChg chg="ord">
        <pc:chgData name="Dylan Smith" userId="S::dylan.smith@chisholm.edu.au::ca1e2a7c-6009-43d2-a123-9e1c1824c389" providerId="AD" clId="Web-{335BA13E-0EC7-3648-98CA-03E41BD5AD44}" dt="2021-12-06T00:54:31.271" v="42"/>
        <pc:sldMkLst>
          <pc:docMk/>
          <pc:sldMk cId="466150176" sldId="292"/>
        </pc:sldMkLst>
      </pc:sldChg>
      <pc:sldChg chg="add del">
        <pc:chgData name="Dylan Smith" userId="S::dylan.smith@chisholm.edu.au::ca1e2a7c-6009-43d2-a123-9e1c1824c389" providerId="AD" clId="Web-{335BA13E-0EC7-3648-98CA-03E41BD5AD44}" dt="2021-12-06T00:54:11.833" v="35"/>
        <pc:sldMkLst>
          <pc:docMk/>
          <pc:sldMk cId="1871148217" sldId="29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3F_76816C37.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a:solidFill>
                  <a:schemeClr val="bg1"/>
                </a:solidFill>
                <a:latin typeface="News Gothic MT" panose="020B0503020103020203" pitchFamily="34" charset="0"/>
              </a:rPr>
              <a:t>Series 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showLegendKey val="0"/>
          <c:showVal val="1"/>
          <c:showCatName val="0"/>
          <c:showSerName val="0"/>
          <c:showPercent val="0"/>
          <c:showBubbleSize val="0"/>
        </c:dLbls>
        <c:gapWidth val="6"/>
        <c:overlap val="100"/>
        <c:axId val="224664800"/>
        <c:axId val="224527696"/>
      </c:barChart>
      <c:catAx>
        <c:axId val="2246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224527696"/>
        <c:crosses val="autoZero"/>
        <c:auto val="1"/>
        <c:lblAlgn val="ctr"/>
        <c:lblOffset val="100"/>
        <c:noMultiLvlLbl val="0"/>
      </c:catAx>
      <c:valAx>
        <c:axId val="224527696"/>
        <c:scaling>
          <c:orientation val="minMax"/>
        </c:scaling>
        <c:delete val="1"/>
        <c:axPos val="l"/>
        <c:numFmt formatCode="0%" sourceLinked="1"/>
        <c:majorTickMark val="none"/>
        <c:minorTickMark val="none"/>
        <c:tickLblPos val="nextTo"/>
        <c:crossAx val="224664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B49DA-41FA-2A4E-B736-6DAA643869BF}"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2689-B21E-D847-B5EE-F5D95236583D}" type="slidenum">
              <a:rPr lang="en-US" smtClean="0"/>
              <a:t>‹#›</a:t>
            </a:fld>
            <a:endParaRPr lang="en-US"/>
          </a:p>
        </p:txBody>
      </p:sp>
    </p:spTree>
    <p:extLst>
      <p:ext uri="{BB962C8B-B14F-4D97-AF65-F5344CB8AC3E}">
        <p14:creationId xmlns:p14="http://schemas.microsoft.com/office/powerpoint/2010/main" val="419668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1</a:t>
            </a:fld>
            <a:endParaRPr lang="en-US"/>
          </a:p>
        </p:txBody>
      </p:sp>
    </p:spTree>
    <p:extLst>
      <p:ext uri="{BB962C8B-B14F-4D97-AF65-F5344CB8AC3E}">
        <p14:creationId xmlns:p14="http://schemas.microsoft.com/office/powerpoint/2010/main" val="195533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16</a:t>
            </a:fld>
            <a:endParaRPr lang="en-US"/>
          </a:p>
        </p:txBody>
      </p:sp>
    </p:spTree>
    <p:extLst>
      <p:ext uri="{BB962C8B-B14F-4D97-AF65-F5344CB8AC3E}">
        <p14:creationId xmlns:p14="http://schemas.microsoft.com/office/powerpoint/2010/main" val="4226321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79DBC78-75D7-6D44-82BC-4CFCC067C7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2" b="-6076"/>
          <a:stretch/>
        </p:blipFill>
        <p:spPr>
          <a:xfrm>
            <a:off x="-12357" y="-18514"/>
            <a:ext cx="12224429" cy="6864939"/>
          </a:xfrm>
          <a:prstGeom prst="rect">
            <a:avLst/>
          </a:prstGeom>
        </p:spPr>
      </p:pic>
      <p:sp>
        <p:nvSpPr>
          <p:cNvPr id="2" name="Title 1">
            <a:extLst>
              <a:ext uri="{FF2B5EF4-FFF2-40B4-BE49-F238E27FC236}">
                <a16:creationId xmlns:a16="http://schemas.microsoft.com/office/drawing/2014/main" id="{B72DF8B3-5259-7144-A813-4078A3B89457}"/>
              </a:ext>
            </a:extLst>
          </p:cNvPr>
          <p:cNvSpPr>
            <a:spLocks noGrp="1"/>
          </p:cNvSpPr>
          <p:nvPr>
            <p:ph type="title"/>
          </p:nvPr>
        </p:nvSpPr>
        <p:spPr>
          <a:xfrm>
            <a:off x="428625" y="5222875"/>
            <a:ext cx="10515600" cy="1325563"/>
          </a:xfrm>
          <a:prstGeom prst="rect">
            <a:avLst/>
          </a:prstGeom>
        </p:spPr>
        <p:txBody>
          <a:bodyPr/>
          <a:lstStyle/>
          <a:p>
            <a:r>
              <a:rPr lang="en-GB"/>
              <a:t>Click to edit Master title style</a:t>
            </a:r>
            <a:endParaRPr lang="en-US"/>
          </a:p>
        </p:txBody>
      </p:sp>
      <p:pic>
        <p:nvPicPr>
          <p:cNvPr id="18" name="Picture 17">
            <a:extLst>
              <a:ext uri="{FF2B5EF4-FFF2-40B4-BE49-F238E27FC236}">
                <a16:creationId xmlns:a16="http://schemas.microsoft.com/office/drawing/2014/main" id="{67FE7F9B-53AC-D940-867E-2B41355514E2}"/>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12356" y="2569425"/>
            <a:ext cx="12224426" cy="4312506"/>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A4606DF4-F2F7-C442-BE14-A86042702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65927" y="6157732"/>
            <a:ext cx="1941671" cy="340246"/>
          </a:xfrm>
          <a:prstGeom prst="rect">
            <a:avLst/>
          </a:prstGeom>
        </p:spPr>
      </p:pic>
      <p:sp>
        <p:nvSpPr>
          <p:cNvPr id="8" name="Text Placeholder 26">
            <a:extLst>
              <a:ext uri="{FF2B5EF4-FFF2-40B4-BE49-F238E27FC236}">
                <a16:creationId xmlns:a16="http://schemas.microsoft.com/office/drawing/2014/main" id="{21D37A0F-47B8-3E43-9C36-DB870A736EB2}"/>
              </a:ext>
            </a:extLst>
          </p:cNvPr>
          <p:cNvSpPr>
            <a:spLocks noGrp="1"/>
          </p:cNvSpPr>
          <p:nvPr>
            <p:ph type="body" sz="quarter" idx="10" hasCustomPrompt="1"/>
          </p:nvPr>
        </p:nvSpPr>
        <p:spPr>
          <a:xfrm>
            <a:off x="395976" y="5633005"/>
            <a:ext cx="10947213" cy="524724"/>
          </a:xfrm>
          <a:prstGeom prst="rect">
            <a:avLst/>
          </a:prstGeom>
        </p:spPr>
        <p:txBody>
          <a:bodyPr lIns="0" tIns="0" rIns="0" bIns="72000" anchor="t" anchorCtr="0"/>
          <a:lstStyle>
            <a:lvl1pPr marL="0" indent="0">
              <a:buNone/>
              <a:defRPr sz="3600" b="1">
                <a:solidFill>
                  <a:schemeClr val="bg1"/>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a:t>One line heading</a:t>
            </a:r>
          </a:p>
          <a:p>
            <a:pPr lvl="0"/>
            <a:endParaRPr lang="en-GB"/>
          </a:p>
        </p:txBody>
      </p:sp>
      <p:sp>
        <p:nvSpPr>
          <p:cNvPr id="9" name="Text Placeholder 28">
            <a:extLst>
              <a:ext uri="{FF2B5EF4-FFF2-40B4-BE49-F238E27FC236}">
                <a16:creationId xmlns:a16="http://schemas.microsoft.com/office/drawing/2014/main" id="{813BD69F-7CF5-DC48-8400-C033DC4C0F27}"/>
              </a:ext>
            </a:extLst>
          </p:cNvPr>
          <p:cNvSpPr>
            <a:spLocks noGrp="1"/>
          </p:cNvSpPr>
          <p:nvPr>
            <p:ph type="body" sz="quarter" idx="11" hasCustomPrompt="1"/>
          </p:nvPr>
        </p:nvSpPr>
        <p:spPr>
          <a:xfrm>
            <a:off x="395976" y="6186895"/>
            <a:ext cx="9211011" cy="340247"/>
          </a:xfrm>
          <a:prstGeom prst="rect">
            <a:avLst/>
          </a:prstGeom>
        </p:spPr>
        <p:txBody>
          <a:bodyPr lIns="0" tIns="0" rIns="0" bIns="0"/>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One line subheading</a:t>
            </a:r>
            <a:endParaRPr lang="en-US"/>
          </a:p>
        </p:txBody>
      </p:sp>
    </p:spTree>
    <p:extLst>
      <p:ext uri="{BB962C8B-B14F-4D97-AF65-F5344CB8AC3E}">
        <p14:creationId xmlns:p14="http://schemas.microsoft.com/office/powerpoint/2010/main" val="3607948327"/>
      </p:ext>
    </p:extLst>
  </p:cSld>
  <p:clrMapOvr>
    <a:masterClrMapping/>
  </p:clrMapOvr>
  <p:extLst>
    <p:ext uri="{DCECCB84-F9BA-43D5-87BE-67443E8EF086}">
      <p15:sldGuideLst xmlns:p15="http://schemas.microsoft.com/office/powerpoint/2012/main">
        <p15:guide id="1" orient="horz" pos="4065"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3A6F30-378F-5F4E-B8E4-8E46480A47DF}"/>
              </a:ext>
            </a:extLst>
          </p:cNvPr>
          <p:cNvSpPr txBox="1"/>
          <p:nvPr userDrawn="1"/>
        </p:nvSpPr>
        <p:spPr>
          <a:xfrm>
            <a:off x="4920656" y="5105814"/>
            <a:ext cx="7166927" cy="1535100"/>
          </a:xfrm>
          <a:prstGeom prst="rect">
            <a:avLst/>
          </a:prstGeom>
          <a:noFill/>
        </p:spPr>
        <p:txBody>
          <a:bodyPr wrap="square" lIns="0" tIns="0" rIns="0" bIns="0" rtlCol="0">
            <a:spAutoFit/>
          </a:bodyPr>
          <a:lstStyle/>
          <a:p>
            <a:pPr>
              <a:lnSpc>
                <a:spcPct val="150000"/>
              </a:lnSpc>
            </a:pPr>
            <a:r>
              <a:rPr lang="en-AU" sz="1200" b="1" i="0" kern="1200">
                <a:solidFill>
                  <a:schemeClr val="bg1"/>
                </a:solidFill>
                <a:effectLst/>
                <a:latin typeface="News Gothic MT" panose="020B0503020103020203" pitchFamily="34" charset="0"/>
                <a:ea typeface="+mn-ea"/>
                <a:cs typeface="+mn-cs"/>
              </a:rPr>
              <a:t>In summary:</a:t>
            </a:r>
          </a:p>
          <a:p>
            <a:pPr>
              <a:lnSpc>
                <a:spcPct val="125000"/>
              </a:lnSpc>
            </a:pPr>
            <a:r>
              <a:rPr lang="en-AU" sz="1000" b="0" i="0" kern="1200">
                <a:solidFill>
                  <a:schemeClr val="bg1"/>
                </a:solidFill>
                <a:effectLst/>
                <a:latin typeface="News Gothic MT" panose="020B0503020103020203" pitchFamily="34" charset="0"/>
                <a:ea typeface="+mn-ea"/>
                <a:cs typeface="+mn-cs"/>
              </a:rPr>
              <a:t>&gt;  </a:t>
            </a:r>
            <a:r>
              <a:rPr lang="en-AU" sz="1100" b="0" i="0" kern="1200">
                <a:solidFill>
                  <a:schemeClr val="bg1"/>
                </a:solidFill>
                <a:effectLst/>
                <a:latin typeface="News Gothic MT" panose="020B0503020103020203" pitchFamily="34" charset="0"/>
                <a:ea typeface="+mn-ea"/>
                <a:cs typeface="+mn-cs"/>
              </a:rPr>
              <a:t>We are one of the State’s premier public vocational education and training providers, located in  </a:t>
            </a:r>
            <a:br>
              <a:rPr lang="en-AU" sz="1100" b="0" i="0" kern="1200">
                <a:solidFill>
                  <a:schemeClr val="bg1"/>
                </a:solidFill>
                <a:effectLst/>
                <a:latin typeface="News Gothic MT" panose="020B0503020103020203" pitchFamily="34" charset="0"/>
                <a:ea typeface="+mn-ea"/>
                <a:cs typeface="+mn-cs"/>
              </a:rPr>
            </a:br>
            <a:r>
              <a:rPr lang="en-AU" sz="1100" b="0" i="0" kern="1200">
                <a:solidFill>
                  <a:schemeClr val="bg1"/>
                </a:solidFill>
                <a:effectLst/>
                <a:latin typeface="News Gothic MT" panose="020B0503020103020203" pitchFamily="34" charset="0"/>
                <a:ea typeface="+mn-ea"/>
                <a:cs typeface="+mn-cs"/>
              </a:rPr>
              <a:t>    Melbourne and Victoria’s southeast </a:t>
            </a:r>
          </a:p>
          <a:p>
            <a:pPr>
              <a:lnSpc>
                <a:spcPct val="125000"/>
              </a:lnSpc>
            </a:pPr>
            <a:r>
              <a:rPr lang="en-AU" sz="1100" b="0" i="0" kern="1200">
                <a:solidFill>
                  <a:schemeClr val="bg1"/>
                </a:solidFill>
                <a:effectLst/>
                <a:latin typeface="News Gothic MT" panose="020B0503020103020203" pitchFamily="34" charset="0"/>
                <a:ea typeface="+mn-ea"/>
                <a:cs typeface="+mn-cs"/>
              </a:rPr>
              <a:t>&gt;  Over 20 years of experience in course delivery as Chisholm Institute of TAFE</a:t>
            </a:r>
          </a:p>
          <a:p>
            <a:pPr>
              <a:lnSpc>
                <a:spcPct val="125000"/>
              </a:lnSpc>
            </a:pPr>
            <a:r>
              <a:rPr lang="en-AU" sz="1100" b="0" i="0" kern="1200">
                <a:solidFill>
                  <a:schemeClr val="bg1"/>
                </a:solidFill>
                <a:effectLst/>
                <a:latin typeface="News Gothic MT" panose="020B0503020103020203" pitchFamily="34" charset="0"/>
                <a:ea typeface="+mn-ea"/>
                <a:cs typeface="+mn-cs"/>
              </a:rPr>
              <a:t>&gt;  Delivery includes on campus, online and in the workplace</a:t>
            </a:r>
          </a:p>
          <a:p>
            <a:pPr>
              <a:lnSpc>
                <a:spcPct val="125000"/>
              </a:lnSpc>
            </a:pPr>
            <a:r>
              <a:rPr lang="en-AU" sz="1100" b="0" i="0" kern="1200">
                <a:solidFill>
                  <a:schemeClr val="bg1"/>
                </a:solidFill>
                <a:effectLst/>
                <a:latin typeface="News Gothic MT" panose="020B0503020103020203" pitchFamily="34" charset="0"/>
                <a:ea typeface="+mn-ea"/>
                <a:cs typeface="+mn-cs"/>
              </a:rPr>
              <a:t>&gt;  We offer certificates to degrees and post graduate qualifications</a:t>
            </a:r>
          </a:p>
          <a:p>
            <a:pPr>
              <a:lnSpc>
                <a:spcPct val="125000"/>
              </a:lnSpc>
            </a:pPr>
            <a:r>
              <a:rPr lang="en-AU" sz="1100" b="0" i="0" kern="1200">
                <a:solidFill>
                  <a:schemeClr val="bg1"/>
                </a:solidFill>
                <a:effectLst/>
                <a:latin typeface="News Gothic MT" panose="020B0503020103020203" pitchFamily="34" charset="0"/>
                <a:ea typeface="+mn-ea"/>
                <a:cs typeface="+mn-cs"/>
              </a:rPr>
              <a:t>&gt;  Guided through the legacy of our namesake Caroline Chisholm – an Australian civil rights pioneer.</a:t>
            </a:r>
          </a:p>
        </p:txBody>
      </p:sp>
      <p:sp>
        <p:nvSpPr>
          <p:cNvPr id="5" name="TextBox 4">
            <a:extLst>
              <a:ext uri="{FF2B5EF4-FFF2-40B4-BE49-F238E27FC236}">
                <a16:creationId xmlns:a16="http://schemas.microsoft.com/office/drawing/2014/main" id="{79D60741-EEF7-034C-981C-CF1053D958CB}"/>
              </a:ext>
            </a:extLst>
          </p:cNvPr>
          <p:cNvSpPr txBox="1"/>
          <p:nvPr userDrawn="1"/>
        </p:nvSpPr>
        <p:spPr>
          <a:xfrm>
            <a:off x="728579" y="4668813"/>
            <a:ext cx="2394886" cy="888320"/>
          </a:xfrm>
          <a:prstGeom prst="rect">
            <a:avLst/>
          </a:prstGeom>
          <a:noFill/>
        </p:spPr>
        <p:txBody>
          <a:bodyPr wrap="square" lIns="0" tIns="0" rIns="0" bIns="0" rtlCol="0">
            <a:spAutoFit/>
          </a:bodyPr>
          <a:lstStyle/>
          <a:p>
            <a:pPr>
              <a:lnSpc>
                <a:spcPct val="150000"/>
              </a:lnSpc>
            </a:pPr>
            <a:r>
              <a:rPr lang="en-AU" sz="4400" b="1" i="0" kern="1200">
                <a:solidFill>
                  <a:schemeClr val="bg1"/>
                </a:solidFill>
                <a:effectLst/>
                <a:latin typeface="News Gothic MT" panose="020B0503020103020203" pitchFamily="34" charset="0"/>
                <a:ea typeface="+mn-ea"/>
                <a:cs typeface="+mn-cs"/>
              </a:rPr>
              <a:t>About us</a:t>
            </a:r>
          </a:p>
        </p:txBody>
      </p:sp>
      <p:sp>
        <p:nvSpPr>
          <p:cNvPr id="6" name="TextBox 5">
            <a:extLst>
              <a:ext uri="{FF2B5EF4-FFF2-40B4-BE49-F238E27FC236}">
                <a16:creationId xmlns:a16="http://schemas.microsoft.com/office/drawing/2014/main" id="{C100586C-04DD-B04A-8CFA-B9422F09925A}"/>
              </a:ext>
            </a:extLst>
          </p:cNvPr>
          <p:cNvSpPr txBox="1"/>
          <p:nvPr userDrawn="1"/>
        </p:nvSpPr>
        <p:spPr>
          <a:xfrm>
            <a:off x="728579" y="5664631"/>
            <a:ext cx="3646068" cy="861774"/>
          </a:xfrm>
          <a:prstGeom prst="rect">
            <a:avLst/>
          </a:prstGeom>
          <a:noFill/>
        </p:spPr>
        <p:txBody>
          <a:bodyPr wrap="square" lIns="0" tIns="0" rIns="0" bIns="0" rtlCol="0">
            <a:spAutoFit/>
          </a:bodyPr>
          <a:lstStyle/>
          <a:p>
            <a:r>
              <a:rPr lang="en-AU" sz="1400" b="0" i="0" kern="1200">
                <a:solidFill>
                  <a:schemeClr val="bg1"/>
                </a:solidFill>
                <a:effectLst/>
                <a:latin typeface="News Gothic MT" panose="020B0503020103020203" pitchFamily="34" charset="0"/>
                <a:ea typeface="+mn-ea"/>
                <a:cs typeface="+mn-cs"/>
              </a:rPr>
              <a:t>Purpose – to deliver engaging education that makes a real and lasting difference to our diverse local, national and international communities and markets.</a:t>
            </a:r>
          </a:p>
        </p:txBody>
      </p:sp>
    </p:spTree>
    <p:extLst>
      <p:ext uri="{BB962C8B-B14F-4D97-AF65-F5344CB8AC3E}">
        <p14:creationId xmlns:p14="http://schemas.microsoft.com/office/powerpoint/2010/main" val="254343049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89858CD-AFF8-924A-B96D-CF1F0F4821FC}"/>
              </a:ext>
            </a:extLst>
          </p:cNvPr>
          <p:cNvGraphicFramePr/>
          <p:nvPr userDrawn="1">
            <p:extLst>
              <p:ext uri="{D42A27DB-BD31-4B8C-83A1-F6EECF244321}">
                <p14:modId xmlns:p14="http://schemas.microsoft.com/office/powerpoint/2010/main" val="573394082"/>
              </p:ext>
            </p:extLst>
          </p:nvPr>
        </p:nvGraphicFramePr>
        <p:xfrm>
          <a:off x="1255819" y="1807830"/>
          <a:ext cx="2444307" cy="229221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DF5C258-6085-8941-B8AA-155FEFCF6F63}"/>
              </a:ext>
            </a:extLst>
          </p:cNvPr>
          <p:cNvSpPr txBox="1"/>
          <p:nvPr userDrawn="1"/>
        </p:nvSpPr>
        <p:spPr>
          <a:xfrm>
            <a:off x="742013" y="1051905"/>
            <a:ext cx="5266393" cy="1446550"/>
          </a:xfrm>
          <a:prstGeom prst="rect">
            <a:avLst/>
          </a:prstGeom>
          <a:noFill/>
        </p:spPr>
        <p:txBody>
          <a:bodyPr wrap="square" lIns="0" tIns="0" rIns="0" bIns="180000" rtlCol="0">
            <a:noAutofit/>
          </a:bodyPr>
          <a:lstStyle/>
          <a:p>
            <a:pPr>
              <a:lnSpc>
                <a:spcPct val="90000"/>
              </a:lnSpc>
            </a:pPr>
            <a:r>
              <a:rPr lang="en-US" sz="4400" b="1" i="0">
                <a:solidFill>
                  <a:srgbClr val="59B5DA"/>
                </a:solidFill>
                <a:latin typeface="News Gothic MT" panose="020B0503020103020203" pitchFamily="34" charset="0"/>
              </a:rPr>
              <a:t>Acknowledgement of country</a:t>
            </a:r>
          </a:p>
        </p:txBody>
      </p:sp>
    </p:spTree>
    <p:extLst>
      <p:ext uri="{BB962C8B-B14F-4D97-AF65-F5344CB8AC3E}">
        <p14:creationId xmlns:p14="http://schemas.microsoft.com/office/powerpoint/2010/main" val="198819333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7AC8-CEBA-B74B-B2A8-555741E40CCA}"/>
              </a:ext>
            </a:extLst>
          </p:cNvPr>
          <p:cNvSpPr>
            <a:spLocks noGrp="1"/>
          </p:cNvSpPr>
          <p:nvPr>
            <p:ph type="ctrTitle" hasCustomPrompt="1"/>
          </p:nvPr>
        </p:nvSpPr>
        <p:spPr>
          <a:xfrm>
            <a:off x="739815" y="1597307"/>
            <a:ext cx="6626185" cy="2592727"/>
          </a:xfrm>
        </p:spPr>
        <p:txBody>
          <a:bodyPr lIns="0" tIns="0" rIns="0" bIns="0" anchor="t" anchorCtr="0">
            <a:normAutofit/>
          </a:bodyPr>
          <a:lstStyle>
            <a:lvl1pPr algn="l">
              <a:defRPr sz="3600" b="1">
                <a:solidFill>
                  <a:schemeClr val="bg1"/>
                </a:solidFill>
              </a:defRPr>
            </a:lvl1pPr>
          </a:lstStyle>
          <a:p>
            <a:r>
              <a:rPr lang="en-GB"/>
              <a:t>“Quote here. Max five lines”</a:t>
            </a:r>
            <a:br>
              <a:rPr lang="en-GB"/>
            </a:br>
            <a:r>
              <a:rPr lang="en-GB"/>
              <a:t>“Quote here. Max five lines”</a:t>
            </a:r>
            <a:br>
              <a:rPr lang="en-GB"/>
            </a:br>
            <a:r>
              <a:rPr lang="en-GB"/>
              <a:t>“Quote here. Max five lines”</a:t>
            </a:r>
            <a:br>
              <a:rPr lang="en-GB"/>
            </a:br>
            <a:r>
              <a:rPr lang="en-GB"/>
              <a:t>“Quote here. Max five lines”</a:t>
            </a:r>
            <a:br>
              <a:rPr lang="en-GB"/>
            </a:br>
            <a:r>
              <a:rPr lang="en-GB"/>
              <a:t>“Quote here. Max five lines”</a:t>
            </a:r>
            <a:endParaRPr lang="en-US"/>
          </a:p>
        </p:txBody>
      </p:sp>
      <p:sp>
        <p:nvSpPr>
          <p:cNvPr id="3" name="Subtitle 2">
            <a:extLst>
              <a:ext uri="{FF2B5EF4-FFF2-40B4-BE49-F238E27FC236}">
                <a16:creationId xmlns:a16="http://schemas.microsoft.com/office/drawing/2014/main" id="{1329773B-F570-EA42-B424-F62954BC236F}"/>
              </a:ext>
            </a:extLst>
          </p:cNvPr>
          <p:cNvSpPr>
            <a:spLocks noGrp="1"/>
          </p:cNvSpPr>
          <p:nvPr>
            <p:ph type="subTitle" idx="1" hasCustomPrompt="1"/>
          </p:nvPr>
        </p:nvSpPr>
        <p:spPr>
          <a:xfrm>
            <a:off x="739815" y="4363656"/>
            <a:ext cx="6626185" cy="462988"/>
          </a:xfrm>
        </p:spPr>
        <p:txBody>
          <a:bodyPr lIns="0" tIns="0" rIns="0" bIns="0"/>
          <a:lstStyle>
            <a:lvl1pPr marL="0" indent="0" algn="l">
              <a:buNone/>
              <a:defRPr sz="2400" b="1">
                <a:solidFill>
                  <a:srgbClr val="1329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Quote Name</a:t>
            </a:r>
            <a:endParaRPr lang="en-US"/>
          </a:p>
        </p:txBody>
      </p:sp>
      <p:pic>
        <p:nvPicPr>
          <p:cNvPr id="6" name="Picture 5" descr="A person sitting on the floor with a computer&#10;&#10;Description automatically generated with low confidence">
            <a:extLst>
              <a:ext uri="{FF2B5EF4-FFF2-40B4-BE49-F238E27FC236}">
                <a16:creationId xmlns:a16="http://schemas.microsoft.com/office/drawing/2014/main" id="{875E148B-6DA2-6F4B-B652-D574C9CAFC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203440" y="1918467"/>
            <a:ext cx="5100319" cy="4939534"/>
          </a:xfrm>
          <a:prstGeom prst="rect">
            <a:avLst/>
          </a:prstGeom>
        </p:spPr>
      </p:pic>
    </p:spTree>
    <p:extLst>
      <p:ext uri="{BB962C8B-B14F-4D97-AF65-F5344CB8AC3E}">
        <p14:creationId xmlns:p14="http://schemas.microsoft.com/office/powerpoint/2010/main" val="26254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E9925B-87EC-3347-A68A-95B423292291}"/>
              </a:ext>
            </a:extLst>
          </p:cNvPr>
          <p:cNvSpPr>
            <a:spLocks noGrp="1"/>
          </p:cNvSpPr>
          <p:nvPr>
            <p:ph type="body" sz="quarter" idx="13" hasCustomPrompt="1"/>
          </p:nvPr>
        </p:nvSpPr>
        <p:spPr>
          <a:xfrm>
            <a:off x="739815" y="3470313"/>
            <a:ext cx="4988957" cy="1564395"/>
          </a:xfrm>
        </p:spPr>
        <p:txBody>
          <a:bodyPr lIns="0" tIns="0" rIns="0" bIns="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five lines.</a:t>
            </a:r>
          </a:p>
          <a:p>
            <a:pPr lvl="0"/>
            <a:endParaRPr lang="en-GB"/>
          </a:p>
        </p:txBody>
      </p:sp>
      <p:sp>
        <p:nvSpPr>
          <p:cNvPr id="3" name="Text Placeholder 2">
            <a:extLst>
              <a:ext uri="{FF2B5EF4-FFF2-40B4-BE49-F238E27FC236}">
                <a16:creationId xmlns:a16="http://schemas.microsoft.com/office/drawing/2014/main" id="{4BDD3D4F-3641-B943-853B-61BF9F1E6ABF}"/>
              </a:ext>
            </a:extLst>
          </p:cNvPr>
          <p:cNvSpPr>
            <a:spLocks noGrp="1"/>
          </p:cNvSpPr>
          <p:nvPr>
            <p:ph type="body" sz="quarter" idx="14" hasCustomPrompt="1"/>
          </p:nvPr>
        </p:nvSpPr>
        <p:spPr>
          <a:xfrm>
            <a:off x="739816" y="733235"/>
            <a:ext cx="4988956" cy="2417589"/>
          </a:xfr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a:t>
            </a:r>
            <a:br>
              <a:rPr lang="en-GB"/>
            </a:br>
            <a:r>
              <a:rPr lang="en-GB"/>
              <a:t>four lines max</a:t>
            </a:r>
            <a:br>
              <a:rPr lang="en-GB"/>
            </a:br>
            <a:r>
              <a:rPr lang="en-GB"/>
              <a:t>Main heading </a:t>
            </a:r>
            <a:br>
              <a:rPr lang="en-GB"/>
            </a:br>
            <a:r>
              <a:rPr lang="en-GB"/>
              <a:t>four lines max.</a:t>
            </a:r>
            <a:br>
              <a:rPr lang="en-US"/>
            </a:br>
            <a:endParaRPr lang="en-US"/>
          </a:p>
        </p:txBody>
      </p:sp>
      <p:sp>
        <p:nvSpPr>
          <p:cNvPr id="5" name="Text Placeholder 4">
            <a:extLst>
              <a:ext uri="{FF2B5EF4-FFF2-40B4-BE49-F238E27FC236}">
                <a16:creationId xmlns:a16="http://schemas.microsoft.com/office/drawing/2014/main" id="{F95AB80F-3807-104B-9BA9-CCC64FE58A25}"/>
              </a:ext>
            </a:extLst>
          </p:cNvPr>
          <p:cNvSpPr>
            <a:spLocks noGrp="1"/>
          </p:cNvSpPr>
          <p:nvPr>
            <p:ph type="body" sz="quarter" idx="15" hasCustomPrompt="1"/>
          </p:nvPr>
        </p:nvSpPr>
        <p:spPr>
          <a:xfrm>
            <a:off x="6242894" y="73323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a:t>XX%</a:t>
            </a:r>
            <a:endParaRPr lang="en-US"/>
          </a:p>
        </p:txBody>
      </p:sp>
      <p:sp>
        <p:nvSpPr>
          <p:cNvPr id="11" name="Text Placeholder 4">
            <a:extLst>
              <a:ext uri="{FF2B5EF4-FFF2-40B4-BE49-F238E27FC236}">
                <a16:creationId xmlns:a16="http://schemas.microsoft.com/office/drawing/2014/main" id="{3BD5992B-549F-3741-BD07-A3DB0CA8021C}"/>
              </a:ext>
            </a:extLst>
          </p:cNvPr>
          <p:cNvSpPr>
            <a:spLocks noGrp="1"/>
          </p:cNvSpPr>
          <p:nvPr>
            <p:ph type="body" sz="quarter" idx="16" hasCustomPrompt="1"/>
          </p:nvPr>
        </p:nvSpPr>
        <p:spPr>
          <a:xfrm>
            <a:off x="6242894" y="2284779"/>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a:t>XX%</a:t>
            </a:r>
            <a:endParaRPr lang="en-US"/>
          </a:p>
        </p:txBody>
      </p:sp>
      <p:sp>
        <p:nvSpPr>
          <p:cNvPr id="12" name="Text Placeholder 4">
            <a:extLst>
              <a:ext uri="{FF2B5EF4-FFF2-40B4-BE49-F238E27FC236}">
                <a16:creationId xmlns:a16="http://schemas.microsoft.com/office/drawing/2014/main" id="{35C28891-A037-CC46-8C9C-6A34134840F1}"/>
              </a:ext>
            </a:extLst>
          </p:cNvPr>
          <p:cNvSpPr>
            <a:spLocks noGrp="1"/>
          </p:cNvSpPr>
          <p:nvPr>
            <p:ph type="body" sz="quarter" idx="17" hasCustomPrompt="1"/>
          </p:nvPr>
        </p:nvSpPr>
        <p:spPr>
          <a:xfrm>
            <a:off x="6242894" y="387120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a:t>$XX</a:t>
            </a:r>
            <a:endParaRPr lang="en-US"/>
          </a:p>
        </p:txBody>
      </p:sp>
      <p:sp>
        <p:nvSpPr>
          <p:cNvPr id="13" name="Text Placeholder 4">
            <a:extLst>
              <a:ext uri="{FF2B5EF4-FFF2-40B4-BE49-F238E27FC236}">
                <a16:creationId xmlns:a16="http://schemas.microsoft.com/office/drawing/2014/main" id="{0D900026-86AE-5B4E-BC77-6CD6D7D69FD3}"/>
              </a:ext>
            </a:extLst>
          </p:cNvPr>
          <p:cNvSpPr>
            <a:spLocks noGrp="1"/>
          </p:cNvSpPr>
          <p:nvPr>
            <p:ph type="body" sz="quarter" idx="18" hasCustomPrompt="1"/>
          </p:nvPr>
        </p:nvSpPr>
        <p:spPr>
          <a:xfrm>
            <a:off x="9250499" y="733235"/>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4" name="Text Placeholder 4">
            <a:extLst>
              <a:ext uri="{FF2B5EF4-FFF2-40B4-BE49-F238E27FC236}">
                <a16:creationId xmlns:a16="http://schemas.microsoft.com/office/drawing/2014/main" id="{C42F1AB8-6CA0-D24D-AB5B-97ABF07769D8}"/>
              </a:ext>
            </a:extLst>
          </p:cNvPr>
          <p:cNvSpPr>
            <a:spLocks noGrp="1"/>
          </p:cNvSpPr>
          <p:nvPr>
            <p:ph type="body" sz="quarter" idx="19" hasCustomPrompt="1"/>
          </p:nvPr>
        </p:nvSpPr>
        <p:spPr>
          <a:xfrm>
            <a:off x="9250499" y="2293770"/>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5" name="Text Placeholder 4">
            <a:extLst>
              <a:ext uri="{FF2B5EF4-FFF2-40B4-BE49-F238E27FC236}">
                <a16:creationId xmlns:a16="http://schemas.microsoft.com/office/drawing/2014/main" id="{50C26A66-342D-4D48-AC4F-AB5452425EF5}"/>
              </a:ext>
            </a:extLst>
          </p:cNvPr>
          <p:cNvSpPr>
            <a:spLocks noGrp="1"/>
          </p:cNvSpPr>
          <p:nvPr>
            <p:ph type="body" sz="quarter" idx="20" hasCustomPrompt="1"/>
          </p:nvPr>
        </p:nvSpPr>
        <p:spPr>
          <a:xfrm>
            <a:off x="9250499" y="3869182"/>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6" name="Text Placeholder 4">
            <a:extLst>
              <a:ext uri="{FF2B5EF4-FFF2-40B4-BE49-F238E27FC236}">
                <a16:creationId xmlns:a16="http://schemas.microsoft.com/office/drawing/2014/main" id="{FD091961-FAD7-B24B-AD7F-0A9B2B6CB5AD}"/>
              </a:ext>
            </a:extLst>
          </p:cNvPr>
          <p:cNvSpPr>
            <a:spLocks noGrp="1"/>
          </p:cNvSpPr>
          <p:nvPr>
            <p:ph type="body" sz="quarter" idx="21" hasCustomPrompt="1"/>
          </p:nvPr>
        </p:nvSpPr>
        <p:spPr>
          <a:xfrm>
            <a:off x="6242894" y="4873740"/>
            <a:ext cx="2698750" cy="436391"/>
          </a:xfrm>
        </p:spPr>
        <p:txBody>
          <a:bodyPr lIns="0" tIns="0" rIns="0" bIns="0" anchor="t" anchorCtr="0">
            <a:normAutofit/>
          </a:bodyPr>
          <a:lstStyle>
            <a:lvl1pPr marL="0" indent="0" algn="r">
              <a:buNone/>
              <a:defRPr sz="2800" b="1">
                <a:solidFill>
                  <a:srgbClr val="00CFB4"/>
                </a:solidFill>
              </a:defRPr>
            </a:lvl1pPr>
          </a:lstStyle>
          <a:p>
            <a:pPr lvl="0"/>
            <a:r>
              <a:rPr lang="en-GB"/>
              <a:t>Million etc</a:t>
            </a:r>
            <a:endParaRPr lang="en-US"/>
          </a:p>
        </p:txBody>
      </p:sp>
    </p:spTree>
    <p:extLst>
      <p:ext uri="{BB962C8B-B14F-4D97-AF65-F5344CB8AC3E}">
        <p14:creationId xmlns:p14="http://schemas.microsoft.com/office/powerpoint/2010/main" val="1965391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8BA03D-9DDB-E34C-B9C2-C5552E0E9157}"/>
              </a:ext>
            </a:extLst>
          </p:cNvPr>
          <p:cNvSpPr/>
          <p:nvPr userDrawn="1"/>
        </p:nvSpPr>
        <p:spPr>
          <a:xfrm>
            <a:off x="6277269" y="2109630"/>
            <a:ext cx="1893757" cy="685188"/>
          </a:xfrm>
          <a:prstGeom prst="rect">
            <a:avLst/>
          </a:prstGeom>
        </p:spPr>
        <p:txBody>
          <a:bodyPr wrap="square" lIns="0" tIns="0" rIns="0" bIns="0">
            <a:spAutoFit/>
          </a:bodyPr>
          <a:lstStyle/>
          <a:p>
            <a:pPr algn="ctr">
              <a:lnSpc>
                <a:spcPct val="110000"/>
              </a:lnSpc>
            </a:pPr>
            <a:r>
              <a:rPr lang="en-AU" sz="4400" b="1" i="0">
                <a:solidFill>
                  <a:srgbClr val="2A334F"/>
                </a:solidFill>
                <a:effectLst/>
                <a:latin typeface="News Gothic MT" panose="020B0503020103020203" pitchFamily="34" charset="0"/>
              </a:rPr>
              <a:t>1700</a:t>
            </a:r>
            <a:r>
              <a:rPr lang="en-AU" sz="4000" b="1" i="0">
                <a:solidFill>
                  <a:srgbClr val="2A334F"/>
                </a:solidFill>
                <a:effectLst/>
                <a:latin typeface="News Gothic MT" panose="020B0503020103020203" pitchFamily="34" charset="0"/>
              </a:rPr>
              <a:t>+</a:t>
            </a:r>
          </a:p>
        </p:txBody>
      </p:sp>
      <p:sp>
        <p:nvSpPr>
          <p:cNvPr id="24" name="Rectangle 23">
            <a:extLst>
              <a:ext uri="{FF2B5EF4-FFF2-40B4-BE49-F238E27FC236}">
                <a16:creationId xmlns:a16="http://schemas.microsoft.com/office/drawing/2014/main" id="{ED292C6C-5221-0F44-B8F6-13D1C49505CB}"/>
              </a:ext>
            </a:extLst>
          </p:cNvPr>
          <p:cNvSpPr/>
          <p:nvPr userDrawn="1"/>
        </p:nvSpPr>
        <p:spPr>
          <a:xfrm>
            <a:off x="8681224" y="1895570"/>
            <a:ext cx="2075247" cy="622991"/>
          </a:xfrm>
          <a:prstGeom prst="rect">
            <a:avLst/>
          </a:prstGeom>
        </p:spPr>
        <p:txBody>
          <a:bodyPr wrap="square" lIns="0" tIns="0" rIns="0" bIns="0">
            <a:spAutoFit/>
          </a:bodyPr>
          <a:lstStyle/>
          <a:p>
            <a:pPr algn="ctr">
              <a:lnSpc>
                <a:spcPct val="110000"/>
              </a:lnSpc>
            </a:pPr>
            <a:r>
              <a:rPr lang="en-AU" sz="4000" b="1" i="0">
                <a:solidFill>
                  <a:srgbClr val="1B4298"/>
                </a:solidFill>
                <a:effectLst/>
                <a:latin typeface="News Gothic MT" panose="020B0503020103020203" pitchFamily="34" charset="0"/>
              </a:rPr>
              <a:t>$67.6</a:t>
            </a:r>
          </a:p>
        </p:txBody>
      </p:sp>
      <p:sp>
        <p:nvSpPr>
          <p:cNvPr id="25" name="Rectangle 24">
            <a:extLst>
              <a:ext uri="{FF2B5EF4-FFF2-40B4-BE49-F238E27FC236}">
                <a16:creationId xmlns:a16="http://schemas.microsoft.com/office/drawing/2014/main" id="{21C02CD3-E5C6-FF44-91CC-81549C1DD787}"/>
              </a:ext>
            </a:extLst>
          </p:cNvPr>
          <p:cNvSpPr/>
          <p:nvPr userDrawn="1"/>
        </p:nvSpPr>
        <p:spPr>
          <a:xfrm>
            <a:off x="9079267" y="2511279"/>
            <a:ext cx="1279161" cy="218008"/>
          </a:xfrm>
          <a:prstGeom prst="rect">
            <a:avLst/>
          </a:prstGeom>
        </p:spPr>
        <p:txBody>
          <a:bodyPr wrap="square" lIns="0" tIns="0" rIns="0" bIns="0">
            <a:spAutoFit/>
          </a:bodyPr>
          <a:lstStyle/>
          <a:p>
            <a:pPr algn="ctr">
              <a:lnSpc>
                <a:spcPct val="110000"/>
              </a:lnSpc>
            </a:pPr>
            <a:r>
              <a:rPr lang="en-AU" sz="1400" b="1" i="0">
                <a:solidFill>
                  <a:srgbClr val="1B4298"/>
                </a:solidFill>
                <a:effectLst/>
                <a:latin typeface="News Gothic MT" panose="020B0503020103020203" pitchFamily="34" charset="0"/>
              </a:rPr>
              <a:t>Million</a:t>
            </a:r>
          </a:p>
        </p:txBody>
      </p:sp>
      <p:sp>
        <p:nvSpPr>
          <p:cNvPr id="26" name="Rectangle 25">
            <a:extLst>
              <a:ext uri="{FF2B5EF4-FFF2-40B4-BE49-F238E27FC236}">
                <a16:creationId xmlns:a16="http://schemas.microsoft.com/office/drawing/2014/main" id="{A1C33095-2C51-0840-BE6A-2E5DBB889ED9}"/>
              </a:ext>
            </a:extLst>
          </p:cNvPr>
          <p:cNvSpPr/>
          <p:nvPr userDrawn="1"/>
        </p:nvSpPr>
        <p:spPr>
          <a:xfrm>
            <a:off x="6186524" y="4046656"/>
            <a:ext cx="2075247" cy="622991"/>
          </a:xfrm>
          <a:prstGeom prst="rect">
            <a:avLst/>
          </a:prstGeom>
        </p:spPr>
        <p:txBody>
          <a:bodyPr wrap="square" lIns="0" tIns="0" rIns="0" bIns="0">
            <a:spAutoFit/>
          </a:bodyPr>
          <a:lstStyle/>
          <a:p>
            <a:pPr algn="ctr">
              <a:lnSpc>
                <a:spcPct val="110000"/>
              </a:lnSpc>
            </a:pPr>
            <a:r>
              <a:rPr lang="en-AU" sz="4000" b="1" i="0">
                <a:solidFill>
                  <a:srgbClr val="1B4298"/>
                </a:solidFill>
                <a:effectLst/>
                <a:latin typeface="News Gothic MT" panose="020B0503020103020203" pitchFamily="34" charset="0"/>
              </a:rPr>
              <a:t>$6.8</a:t>
            </a:r>
          </a:p>
        </p:txBody>
      </p:sp>
      <p:sp>
        <p:nvSpPr>
          <p:cNvPr id="27" name="Rectangle 26">
            <a:extLst>
              <a:ext uri="{FF2B5EF4-FFF2-40B4-BE49-F238E27FC236}">
                <a16:creationId xmlns:a16="http://schemas.microsoft.com/office/drawing/2014/main" id="{7F5C8F54-98C4-C74B-AFB7-9DA7F213D785}"/>
              </a:ext>
            </a:extLst>
          </p:cNvPr>
          <p:cNvSpPr/>
          <p:nvPr userDrawn="1"/>
        </p:nvSpPr>
        <p:spPr>
          <a:xfrm>
            <a:off x="6584567" y="4662365"/>
            <a:ext cx="1279161" cy="218008"/>
          </a:xfrm>
          <a:prstGeom prst="rect">
            <a:avLst/>
          </a:prstGeom>
        </p:spPr>
        <p:txBody>
          <a:bodyPr wrap="square" lIns="0" tIns="0" rIns="0" bIns="0">
            <a:spAutoFit/>
          </a:bodyPr>
          <a:lstStyle/>
          <a:p>
            <a:pPr algn="ctr">
              <a:lnSpc>
                <a:spcPct val="110000"/>
              </a:lnSpc>
            </a:pPr>
            <a:r>
              <a:rPr lang="en-AU" sz="1400" b="1" i="0">
                <a:solidFill>
                  <a:srgbClr val="1B4298"/>
                </a:solidFill>
                <a:effectLst/>
                <a:latin typeface="News Gothic MT" panose="020B0503020103020203" pitchFamily="34" charset="0"/>
              </a:rPr>
              <a:t>Million</a:t>
            </a:r>
          </a:p>
        </p:txBody>
      </p:sp>
      <p:sp>
        <p:nvSpPr>
          <p:cNvPr id="28" name="Rectangle 27">
            <a:extLst>
              <a:ext uri="{FF2B5EF4-FFF2-40B4-BE49-F238E27FC236}">
                <a16:creationId xmlns:a16="http://schemas.microsoft.com/office/drawing/2014/main" id="{AE5C46DE-A1B4-0543-8D0B-E44EC92D73E0}"/>
              </a:ext>
            </a:extLst>
          </p:cNvPr>
          <p:cNvSpPr/>
          <p:nvPr userDrawn="1"/>
        </p:nvSpPr>
        <p:spPr>
          <a:xfrm>
            <a:off x="8688715" y="3962653"/>
            <a:ext cx="2075247" cy="984885"/>
          </a:xfrm>
          <a:prstGeom prst="rect">
            <a:avLst/>
          </a:prstGeom>
        </p:spPr>
        <p:txBody>
          <a:bodyPr wrap="square" lIns="0" tIns="0" rIns="0" bIns="0">
            <a:spAutoFit/>
          </a:bodyPr>
          <a:lstStyle/>
          <a:p>
            <a:pPr algn="ctr">
              <a:lnSpc>
                <a:spcPct val="80000"/>
              </a:lnSpc>
            </a:pPr>
            <a:r>
              <a:rPr lang="en-AU" sz="4000" b="1" i="0">
                <a:solidFill>
                  <a:srgbClr val="843298"/>
                </a:solidFill>
                <a:effectLst/>
                <a:latin typeface="News Gothic MT" panose="020B0503020103020203" pitchFamily="34" charset="0"/>
              </a:rPr>
              <a:t>Free</a:t>
            </a:r>
            <a:br>
              <a:rPr lang="en-AU" sz="4000" b="1" i="0">
                <a:solidFill>
                  <a:srgbClr val="843298"/>
                </a:solidFill>
                <a:effectLst/>
                <a:latin typeface="News Gothic MT" panose="020B0503020103020203" pitchFamily="34" charset="0"/>
              </a:rPr>
            </a:br>
            <a:r>
              <a:rPr lang="en-AU" sz="4000" b="1" i="0">
                <a:solidFill>
                  <a:srgbClr val="843298"/>
                </a:solidFill>
                <a:effectLst/>
                <a:latin typeface="News Gothic MT" panose="020B0503020103020203" pitchFamily="34" charset="0"/>
              </a:rPr>
              <a:t>TAFE</a:t>
            </a:r>
          </a:p>
        </p:txBody>
      </p:sp>
      <p:sp>
        <p:nvSpPr>
          <p:cNvPr id="30" name="Rectangle 29">
            <a:extLst>
              <a:ext uri="{FF2B5EF4-FFF2-40B4-BE49-F238E27FC236}">
                <a16:creationId xmlns:a16="http://schemas.microsoft.com/office/drawing/2014/main" id="{69D0DA5F-1DA4-2140-BF66-BE8197862EA3}"/>
              </a:ext>
            </a:extLst>
          </p:cNvPr>
          <p:cNvSpPr/>
          <p:nvPr userDrawn="1"/>
        </p:nvSpPr>
        <p:spPr>
          <a:xfrm>
            <a:off x="735321" y="404868"/>
            <a:ext cx="7803492" cy="685188"/>
          </a:xfrm>
          <a:prstGeom prst="rect">
            <a:avLst/>
          </a:prstGeom>
        </p:spPr>
        <p:txBody>
          <a:bodyPr wrap="square" lIns="0" tIns="0" rIns="0" bIns="0">
            <a:spAutoFit/>
          </a:bodyPr>
          <a:lstStyle/>
          <a:p>
            <a:pPr algn="l">
              <a:lnSpc>
                <a:spcPct val="110000"/>
              </a:lnSpc>
            </a:pPr>
            <a:r>
              <a:rPr lang="en-AU" sz="4400" b="1" i="0">
                <a:solidFill>
                  <a:srgbClr val="1B4298"/>
                </a:solidFill>
                <a:effectLst/>
                <a:latin typeface="News Gothic MT" panose="020B0503020103020203" pitchFamily="34" charset="0"/>
              </a:rPr>
              <a:t>Fast facts</a:t>
            </a:r>
            <a:endParaRPr lang="en-AU" sz="4000" b="1" i="0">
              <a:solidFill>
                <a:srgbClr val="1B4298"/>
              </a:solidFill>
              <a:effectLst/>
              <a:latin typeface="News Gothic MT" panose="020B0503020103020203" pitchFamily="34" charset="0"/>
            </a:endParaRPr>
          </a:p>
        </p:txBody>
      </p:sp>
    </p:spTree>
    <p:extLst>
      <p:ext uri="{BB962C8B-B14F-4D97-AF65-F5344CB8AC3E}">
        <p14:creationId xmlns:p14="http://schemas.microsoft.com/office/powerpoint/2010/main" val="5338585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51390" y="479848"/>
            <a:ext cx="7107198"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042313" y="479849"/>
            <a:ext cx="3767770"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39815"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14" name="Picture Placeholder 6">
            <a:extLst>
              <a:ext uri="{FF2B5EF4-FFF2-40B4-BE49-F238E27FC236}">
                <a16:creationId xmlns:a16="http://schemas.microsoft.com/office/drawing/2014/main" id="{FE6B5AA4-3D4B-3542-840F-EE044DE97671}"/>
              </a:ext>
            </a:extLst>
          </p:cNvPr>
          <p:cNvSpPr>
            <a:spLocks noGrp="1"/>
          </p:cNvSpPr>
          <p:nvPr>
            <p:ph type="pic" sz="quarter" idx="17" hasCustomPrompt="1"/>
          </p:nvPr>
        </p:nvSpPr>
        <p:spPr>
          <a:xfrm>
            <a:off x="3508734"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5" name="Text Placeholder 7">
            <a:extLst>
              <a:ext uri="{FF2B5EF4-FFF2-40B4-BE49-F238E27FC236}">
                <a16:creationId xmlns:a16="http://schemas.microsoft.com/office/drawing/2014/main" id="{DBEA57A9-6AAF-9740-A62F-67B3B69E5404}"/>
              </a:ext>
            </a:extLst>
          </p:cNvPr>
          <p:cNvSpPr>
            <a:spLocks noGrp="1"/>
          </p:cNvSpPr>
          <p:nvPr>
            <p:ph type="body" sz="quarter" idx="18" hasCustomPrompt="1"/>
          </p:nvPr>
        </p:nvSpPr>
        <p:spPr>
          <a:xfrm>
            <a:off x="3506037"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16" name="Picture Placeholder 6">
            <a:extLst>
              <a:ext uri="{FF2B5EF4-FFF2-40B4-BE49-F238E27FC236}">
                <a16:creationId xmlns:a16="http://schemas.microsoft.com/office/drawing/2014/main" id="{51EA5390-44E5-9C4D-9C3F-8D9EBFF4204C}"/>
              </a:ext>
            </a:extLst>
          </p:cNvPr>
          <p:cNvSpPr>
            <a:spLocks noGrp="1"/>
          </p:cNvSpPr>
          <p:nvPr>
            <p:ph type="pic" sz="quarter" idx="19" hasCustomPrompt="1"/>
          </p:nvPr>
        </p:nvSpPr>
        <p:spPr>
          <a:xfrm>
            <a:off x="6274956"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7" name="Text Placeholder 7">
            <a:extLst>
              <a:ext uri="{FF2B5EF4-FFF2-40B4-BE49-F238E27FC236}">
                <a16:creationId xmlns:a16="http://schemas.microsoft.com/office/drawing/2014/main" id="{0AD6E814-806E-2C46-BB8D-B38D72FF16E0}"/>
              </a:ext>
            </a:extLst>
          </p:cNvPr>
          <p:cNvSpPr>
            <a:spLocks noGrp="1"/>
          </p:cNvSpPr>
          <p:nvPr>
            <p:ph type="body" sz="quarter" idx="20" hasCustomPrompt="1"/>
          </p:nvPr>
        </p:nvSpPr>
        <p:spPr>
          <a:xfrm>
            <a:off x="6284263"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18" name="Picture Placeholder 6">
            <a:extLst>
              <a:ext uri="{FF2B5EF4-FFF2-40B4-BE49-F238E27FC236}">
                <a16:creationId xmlns:a16="http://schemas.microsoft.com/office/drawing/2014/main" id="{05416F0A-B478-D04A-85CF-B319FAAD9C1B}"/>
              </a:ext>
            </a:extLst>
          </p:cNvPr>
          <p:cNvSpPr>
            <a:spLocks noGrp="1"/>
          </p:cNvSpPr>
          <p:nvPr>
            <p:ph type="pic" sz="quarter" idx="21" hasCustomPrompt="1"/>
          </p:nvPr>
        </p:nvSpPr>
        <p:spPr>
          <a:xfrm>
            <a:off x="9041178"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a:t>Picture</a:t>
            </a:r>
          </a:p>
        </p:txBody>
      </p:sp>
      <p:sp>
        <p:nvSpPr>
          <p:cNvPr id="19" name="Text Placeholder 7">
            <a:extLst>
              <a:ext uri="{FF2B5EF4-FFF2-40B4-BE49-F238E27FC236}">
                <a16:creationId xmlns:a16="http://schemas.microsoft.com/office/drawing/2014/main" id="{C00DC306-A205-1F4B-B9E3-4B53C4518D70}"/>
              </a:ext>
            </a:extLst>
          </p:cNvPr>
          <p:cNvSpPr>
            <a:spLocks noGrp="1"/>
          </p:cNvSpPr>
          <p:nvPr>
            <p:ph type="body" sz="quarter" idx="22" hasCustomPrompt="1"/>
          </p:nvPr>
        </p:nvSpPr>
        <p:spPr>
          <a:xfrm>
            <a:off x="9038481"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2455386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710719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one line max.</a:t>
            </a:r>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110045" y="479849"/>
            <a:ext cx="3767770" cy="688552"/>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two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4116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0" name="Picture Placeholder 6">
            <a:extLst>
              <a:ext uri="{FF2B5EF4-FFF2-40B4-BE49-F238E27FC236}">
                <a16:creationId xmlns:a16="http://schemas.microsoft.com/office/drawing/2014/main" id="{239A6617-023F-8A4E-8449-6ED8CDBAA84F}"/>
              </a:ext>
            </a:extLst>
          </p:cNvPr>
          <p:cNvSpPr>
            <a:spLocks noGrp="1"/>
          </p:cNvSpPr>
          <p:nvPr>
            <p:ph type="pic" sz="quarter" idx="17" hasCustomPrompt="1"/>
          </p:nvPr>
        </p:nvSpPr>
        <p:spPr>
          <a:xfrm>
            <a:off x="742512"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1" name="Text Placeholder 7">
            <a:extLst>
              <a:ext uri="{FF2B5EF4-FFF2-40B4-BE49-F238E27FC236}">
                <a16:creationId xmlns:a16="http://schemas.microsoft.com/office/drawing/2014/main" id="{665EE63B-EC28-554D-A4C3-5A5874E26E0A}"/>
              </a:ext>
            </a:extLst>
          </p:cNvPr>
          <p:cNvSpPr>
            <a:spLocks noGrp="1"/>
          </p:cNvSpPr>
          <p:nvPr>
            <p:ph type="body" sz="quarter" idx="18" hasCustomPrompt="1"/>
          </p:nvPr>
        </p:nvSpPr>
        <p:spPr>
          <a:xfrm>
            <a:off x="74116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2" name="Picture Placeholder 6">
            <a:extLst>
              <a:ext uri="{FF2B5EF4-FFF2-40B4-BE49-F238E27FC236}">
                <a16:creationId xmlns:a16="http://schemas.microsoft.com/office/drawing/2014/main" id="{F9E6B8A0-E2F3-3E46-8DC8-42AAF82FE58A}"/>
              </a:ext>
            </a:extLst>
          </p:cNvPr>
          <p:cNvSpPr>
            <a:spLocks noGrp="1"/>
          </p:cNvSpPr>
          <p:nvPr>
            <p:ph type="pic" sz="quarter" idx="19" hasCustomPrompt="1"/>
          </p:nvPr>
        </p:nvSpPr>
        <p:spPr>
          <a:xfrm>
            <a:off x="3508284"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3" name="Text Placeholder 7">
            <a:extLst>
              <a:ext uri="{FF2B5EF4-FFF2-40B4-BE49-F238E27FC236}">
                <a16:creationId xmlns:a16="http://schemas.microsoft.com/office/drawing/2014/main" id="{DF766EA8-2E62-6E4F-BCD5-CB7A0249591D}"/>
              </a:ext>
            </a:extLst>
          </p:cNvPr>
          <p:cNvSpPr>
            <a:spLocks noGrp="1"/>
          </p:cNvSpPr>
          <p:nvPr>
            <p:ph type="body" sz="quarter" idx="20" hasCustomPrompt="1"/>
          </p:nvPr>
        </p:nvSpPr>
        <p:spPr>
          <a:xfrm>
            <a:off x="350994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4" name="Picture Placeholder 6">
            <a:extLst>
              <a:ext uri="{FF2B5EF4-FFF2-40B4-BE49-F238E27FC236}">
                <a16:creationId xmlns:a16="http://schemas.microsoft.com/office/drawing/2014/main" id="{73BD58BE-F9D0-244C-ADAC-2FEE808C8C6E}"/>
              </a:ext>
            </a:extLst>
          </p:cNvPr>
          <p:cNvSpPr>
            <a:spLocks noGrp="1"/>
          </p:cNvSpPr>
          <p:nvPr>
            <p:ph type="pic" sz="quarter" idx="21" hasCustomPrompt="1"/>
          </p:nvPr>
        </p:nvSpPr>
        <p:spPr>
          <a:xfrm>
            <a:off x="3508284"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5" name="Text Placeholder 7">
            <a:extLst>
              <a:ext uri="{FF2B5EF4-FFF2-40B4-BE49-F238E27FC236}">
                <a16:creationId xmlns:a16="http://schemas.microsoft.com/office/drawing/2014/main" id="{DE70FC9B-3B29-3F43-9FA2-3889BE92BB4E}"/>
              </a:ext>
            </a:extLst>
          </p:cNvPr>
          <p:cNvSpPr>
            <a:spLocks noGrp="1"/>
          </p:cNvSpPr>
          <p:nvPr>
            <p:ph type="body" sz="quarter" idx="22" hasCustomPrompt="1"/>
          </p:nvPr>
        </p:nvSpPr>
        <p:spPr>
          <a:xfrm>
            <a:off x="350994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6" name="Picture Placeholder 6">
            <a:extLst>
              <a:ext uri="{FF2B5EF4-FFF2-40B4-BE49-F238E27FC236}">
                <a16:creationId xmlns:a16="http://schemas.microsoft.com/office/drawing/2014/main" id="{027EC05F-5511-EE44-ABFA-2186E07D4B9F}"/>
              </a:ext>
            </a:extLst>
          </p:cNvPr>
          <p:cNvSpPr>
            <a:spLocks noGrp="1"/>
          </p:cNvSpPr>
          <p:nvPr>
            <p:ph type="pic" sz="quarter" idx="23" hasCustomPrompt="1"/>
          </p:nvPr>
        </p:nvSpPr>
        <p:spPr>
          <a:xfrm>
            <a:off x="6274056"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7" name="Text Placeholder 7">
            <a:extLst>
              <a:ext uri="{FF2B5EF4-FFF2-40B4-BE49-F238E27FC236}">
                <a16:creationId xmlns:a16="http://schemas.microsoft.com/office/drawing/2014/main" id="{07A2FB68-50CE-7046-8300-CC8B362C96DB}"/>
              </a:ext>
            </a:extLst>
          </p:cNvPr>
          <p:cNvSpPr>
            <a:spLocks noGrp="1"/>
          </p:cNvSpPr>
          <p:nvPr>
            <p:ph type="body" sz="quarter" idx="24" hasCustomPrompt="1"/>
          </p:nvPr>
        </p:nvSpPr>
        <p:spPr>
          <a:xfrm>
            <a:off x="6267002"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28" name="Picture Placeholder 6">
            <a:extLst>
              <a:ext uri="{FF2B5EF4-FFF2-40B4-BE49-F238E27FC236}">
                <a16:creationId xmlns:a16="http://schemas.microsoft.com/office/drawing/2014/main" id="{6593EC4F-3589-804B-BD64-684EA1EA781B}"/>
              </a:ext>
            </a:extLst>
          </p:cNvPr>
          <p:cNvSpPr>
            <a:spLocks noGrp="1"/>
          </p:cNvSpPr>
          <p:nvPr>
            <p:ph type="pic" sz="quarter" idx="25" hasCustomPrompt="1"/>
          </p:nvPr>
        </p:nvSpPr>
        <p:spPr>
          <a:xfrm>
            <a:off x="6274056"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29" name="Text Placeholder 7">
            <a:extLst>
              <a:ext uri="{FF2B5EF4-FFF2-40B4-BE49-F238E27FC236}">
                <a16:creationId xmlns:a16="http://schemas.microsoft.com/office/drawing/2014/main" id="{0758C8A0-43D8-964E-91AC-55CF3660DF8E}"/>
              </a:ext>
            </a:extLst>
          </p:cNvPr>
          <p:cNvSpPr>
            <a:spLocks noGrp="1"/>
          </p:cNvSpPr>
          <p:nvPr>
            <p:ph type="body" sz="quarter" idx="26" hasCustomPrompt="1"/>
          </p:nvPr>
        </p:nvSpPr>
        <p:spPr>
          <a:xfrm>
            <a:off x="6267002"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30" name="Picture Placeholder 6">
            <a:extLst>
              <a:ext uri="{FF2B5EF4-FFF2-40B4-BE49-F238E27FC236}">
                <a16:creationId xmlns:a16="http://schemas.microsoft.com/office/drawing/2014/main" id="{A64B7ED4-B209-F840-B592-3134127EEAE2}"/>
              </a:ext>
            </a:extLst>
          </p:cNvPr>
          <p:cNvSpPr>
            <a:spLocks noGrp="1"/>
          </p:cNvSpPr>
          <p:nvPr>
            <p:ph type="pic" sz="quarter" idx="27" hasCustomPrompt="1"/>
          </p:nvPr>
        </p:nvSpPr>
        <p:spPr>
          <a:xfrm>
            <a:off x="9039828" y="1659000"/>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31" name="Text Placeholder 7">
            <a:extLst>
              <a:ext uri="{FF2B5EF4-FFF2-40B4-BE49-F238E27FC236}">
                <a16:creationId xmlns:a16="http://schemas.microsoft.com/office/drawing/2014/main" id="{EAB1B997-76F4-0C4E-AA9C-F5E87F6753E2}"/>
              </a:ext>
            </a:extLst>
          </p:cNvPr>
          <p:cNvSpPr>
            <a:spLocks noGrp="1"/>
          </p:cNvSpPr>
          <p:nvPr>
            <p:ph type="body" sz="quarter" idx="28" hasCustomPrompt="1"/>
          </p:nvPr>
        </p:nvSpPr>
        <p:spPr>
          <a:xfrm>
            <a:off x="9038479"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
        <p:nvSpPr>
          <p:cNvPr id="32" name="Picture Placeholder 6">
            <a:extLst>
              <a:ext uri="{FF2B5EF4-FFF2-40B4-BE49-F238E27FC236}">
                <a16:creationId xmlns:a16="http://schemas.microsoft.com/office/drawing/2014/main" id="{34A7C481-AFBE-D947-A7A5-51F60B3DC7EB}"/>
              </a:ext>
            </a:extLst>
          </p:cNvPr>
          <p:cNvSpPr>
            <a:spLocks noGrp="1"/>
          </p:cNvSpPr>
          <p:nvPr>
            <p:ph type="pic" sz="quarter" idx="29" hasCustomPrompt="1"/>
          </p:nvPr>
        </p:nvSpPr>
        <p:spPr>
          <a:xfrm>
            <a:off x="9039828" y="3851866"/>
            <a:ext cx="2408312" cy="1577710"/>
          </a:xfrm>
          <a:solidFill>
            <a:schemeClr val="bg1"/>
          </a:solidFill>
        </p:spPr>
        <p:txBody>
          <a:bodyPr>
            <a:normAutofit/>
          </a:bodyPr>
          <a:lstStyle>
            <a:lvl1pPr marL="0" indent="0" algn="ctr">
              <a:buNone/>
              <a:defRPr sz="2000">
                <a:solidFill>
                  <a:schemeClr val="tx1"/>
                </a:solidFill>
              </a:defRPr>
            </a:lvl1pPr>
          </a:lstStyle>
          <a:p>
            <a:r>
              <a:rPr lang="en-US"/>
              <a:t>Picture</a:t>
            </a:r>
          </a:p>
        </p:txBody>
      </p:sp>
      <p:sp>
        <p:nvSpPr>
          <p:cNvPr id="33" name="Text Placeholder 7">
            <a:extLst>
              <a:ext uri="{FF2B5EF4-FFF2-40B4-BE49-F238E27FC236}">
                <a16:creationId xmlns:a16="http://schemas.microsoft.com/office/drawing/2014/main" id="{B7E84A50-0E79-D94F-8C06-A065F5D91951}"/>
              </a:ext>
            </a:extLst>
          </p:cNvPr>
          <p:cNvSpPr>
            <a:spLocks noGrp="1"/>
          </p:cNvSpPr>
          <p:nvPr>
            <p:ph type="body" sz="quarter" idx="30" hasCustomPrompt="1"/>
          </p:nvPr>
        </p:nvSpPr>
        <p:spPr>
          <a:xfrm>
            <a:off x="9038479"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One line.</a:t>
            </a:r>
          </a:p>
        </p:txBody>
      </p:sp>
    </p:spTree>
    <p:extLst>
      <p:ext uri="{BB962C8B-B14F-4D97-AF65-F5344CB8AC3E}">
        <p14:creationId xmlns:p14="http://schemas.microsoft.com/office/powerpoint/2010/main" val="1737090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5796045"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6753340" y="479849"/>
            <a:ext cx="5056743"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Introduction text, maximum three lines.</a:t>
            </a:r>
          </a:p>
        </p:txBody>
      </p:sp>
      <p:sp>
        <p:nvSpPr>
          <p:cNvPr id="20" name="Picture Placeholder 6">
            <a:extLst>
              <a:ext uri="{FF2B5EF4-FFF2-40B4-BE49-F238E27FC236}">
                <a16:creationId xmlns:a16="http://schemas.microsoft.com/office/drawing/2014/main" id="{75C796E8-15E0-C34D-87FB-DA0CD800F463}"/>
              </a:ext>
            </a:extLst>
          </p:cNvPr>
          <p:cNvSpPr>
            <a:spLocks noGrp="1"/>
          </p:cNvSpPr>
          <p:nvPr>
            <p:ph type="pic" sz="quarter" idx="19" hasCustomPrompt="1"/>
          </p:nvPr>
        </p:nvSpPr>
        <p:spPr>
          <a:xfrm>
            <a:off x="1378790" y="2159837"/>
            <a:ext cx="4451105" cy="2796268"/>
          </a:xfrm>
          <a:solidFill>
            <a:schemeClr val="bg1"/>
          </a:solidFill>
        </p:spPr>
        <p:txBody>
          <a:bodyPr>
            <a:normAutofit/>
          </a:bodyPr>
          <a:lstStyle>
            <a:lvl1pPr marL="0" indent="0" algn="ctr">
              <a:buNone/>
              <a:defRPr sz="2000">
                <a:solidFill>
                  <a:schemeClr val="tx2"/>
                </a:solidFill>
              </a:defRPr>
            </a:lvl1pPr>
          </a:lstStyle>
          <a:p>
            <a:r>
              <a:rPr lang="en-US"/>
              <a:t>Picture</a:t>
            </a:r>
          </a:p>
        </p:txBody>
      </p:sp>
      <p:sp>
        <p:nvSpPr>
          <p:cNvPr id="21" name="Text Placeholder 7">
            <a:extLst>
              <a:ext uri="{FF2B5EF4-FFF2-40B4-BE49-F238E27FC236}">
                <a16:creationId xmlns:a16="http://schemas.microsoft.com/office/drawing/2014/main" id="{4C45596D-C0E7-8C47-A692-8D2019AC5C6C}"/>
              </a:ext>
            </a:extLst>
          </p:cNvPr>
          <p:cNvSpPr>
            <a:spLocks noGrp="1"/>
          </p:cNvSpPr>
          <p:nvPr>
            <p:ph type="body" sz="quarter" idx="20" hasCustomPrompt="1"/>
          </p:nvPr>
        </p:nvSpPr>
        <p:spPr>
          <a:xfrm>
            <a:off x="1378790"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6260436" y="2159837"/>
            <a:ext cx="4451105" cy="2796268"/>
          </a:xfrm>
          <a:solidFill>
            <a:schemeClr val="bg1"/>
          </a:solidFill>
        </p:spPr>
        <p:txBody>
          <a:bodyPr>
            <a:normAutofit/>
          </a:bodyPr>
          <a:lstStyle>
            <a:lvl1pPr marL="0" indent="0" algn="ctr">
              <a:buNone/>
              <a:defRPr sz="2000">
                <a:solidFill>
                  <a:schemeClr val="tx2"/>
                </a:solidFill>
              </a:defRPr>
            </a:lvl1pPr>
          </a:lstStyle>
          <a:p>
            <a:r>
              <a:rPr lang="en-US"/>
              <a:t>Picture</a:t>
            </a:r>
          </a:p>
        </p:txBody>
      </p:sp>
      <p:sp>
        <p:nvSpPr>
          <p:cNvPr id="24" name="Text Placeholder 7">
            <a:extLst>
              <a:ext uri="{FF2B5EF4-FFF2-40B4-BE49-F238E27FC236}">
                <a16:creationId xmlns:a16="http://schemas.microsoft.com/office/drawing/2014/main" id="{3520DE24-371C-4340-B41B-7EDA8CC8622D}"/>
              </a:ext>
            </a:extLst>
          </p:cNvPr>
          <p:cNvSpPr>
            <a:spLocks noGrp="1"/>
          </p:cNvSpPr>
          <p:nvPr>
            <p:ph type="body" sz="quarter" idx="22" hasCustomPrompt="1"/>
          </p:nvPr>
        </p:nvSpPr>
        <p:spPr>
          <a:xfrm>
            <a:off x="6270279"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a:p>
        </p:txBody>
      </p:sp>
    </p:spTree>
    <p:extLst>
      <p:ext uri="{BB962C8B-B14F-4D97-AF65-F5344CB8AC3E}">
        <p14:creationId xmlns:p14="http://schemas.microsoft.com/office/powerpoint/2010/main" val="101171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31F20-F1AA-9A46-A324-34A299F840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00440" y="3082991"/>
            <a:ext cx="6191560" cy="2739909"/>
          </a:xfrm>
          <a:prstGeom prst="rect">
            <a:avLst/>
          </a:prstGeom>
        </p:spPr>
      </p:pic>
      <p:sp>
        <p:nvSpPr>
          <p:cNvPr id="7" name="TextBox 6">
            <a:extLst>
              <a:ext uri="{FF2B5EF4-FFF2-40B4-BE49-F238E27FC236}">
                <a16:creationId xmlns:a16="http://schemas.microsoft.com/office/drawing/2014/main" id="{102F2DA9-F943-8C4A-B924-DA14C282463A}"/>
              </a:ext>
            </a:extLst>
          </p:cNvPr>
          <p:cNvSpPr txBox="1"/>
          <p:nvPr userDrawn="1"/>
        </p:nvSpPr>
        <p:spPr>
          <a:xfrm>
            <a:off x="6266689" y="410722"/>
            <a:ext cx="4994436" cy="677108"/>
          </a:xfrm>
          <a:prstGeom prst="rect">
            <a:avLst/>
          </a:prstGeom>
          <a:noFill/>
        </p:spPr>
        <p:txBody>
          <a:bodyPr wrap="square" lIns="0" tIns="0" rIns="0" bIns="0" rtlCol="0">
            <a:spAutoFit/>
          </a:bodyPr>
          <a:lstStyle/>
          <a:p>
            <a:r>
              <a:rPr lang="en-US" sz="4400" b="1" i="0">
                <a:solidFill>
                  <a:srgbClr val="FFA06A"/>
                </a:solidFill>
                <a:latin typeface="News Gothic MT" panose="020B0503020103020203" pitchFamily="34" charset="0"/>
              </a:rPr>
              <a:t>Our locations    </a:t>
            </a:r>
          </a:p>
        </p:txBody>
      </p:sp>
      <p:sp>
        <p:nvSpPr>
          <p:cNvPr id="8" name="TextBox 7">
            <a:extLst>
              <a:ext uri="{FF2B5EF4-FFF2-40B4-BE49-F238E27FC236}">
                <a16:creationId xmlns:a16="http://schemas.microsoft.com/office/drawing/2014/main" id="{D7A744AC-130E-E540-9186-76D3168F92F1}"/>
              </a:ext>
            </a:extLst>
          </p:cNvPr>
          <p:cNvSpPr txBox="1"/>
          <p:nvPr userDrawn="1"/>
        </p:nvSpPr>
        <p:spPr>
          <a:xfrm>
            <a:off x="6266688" y="1289817"/>
            <a:ext cx="5174513" cy="246221"/>
          </a:xfrm>
          <a:prstGeom prst="rect">
            <a:avLst/>
          </a:prstGeom>
          <a:noFill/>
        </p:spPr>
        <p:txBody>
          <a:bodyPr wrap="square" lIns="0" tIns="0" rIns="0" bIns="0" rtlCol="0">
            <a:spAutoFit/>
          </a:bodyPr>
          <a:lstStyle/>
          <a:p>
            <a:r>
              <a:rPr lang="en-US" sz="1600">
                <a:solidFill>
                  <a:schemeClr val="bg1"/>
                </a:solidFill>
                <a:latin typeface="News Gothic MT" panose="020B0503020103020203" pitchFamily="34" charset="0"/>
              </a:rPr>
              <a:t>On campus. Online. In the workplace.</a:t>
            </a:r>
          </a:p>
        </p:txBody>
      </p:sp>
      <p:sp>
        <p:nvSpPr>
          <p:cNvPr id="9" name="TextBox 8">
            <a:extLst>
              <a:ext uri="{FF2B5EF4-FFF2-40B4-BE49-F238E27FC236}">
                <a16:creationId xmlns:a16="http://schemas.microsoft.com/office/drawing/2014/main" id="{43D6D6DA-A7C1-8A4B-B771-B1BC75D89D89}"/>
              </a:ext>
            </a:extLst>
          </p:cNvPr>
          <p:cNvSpPr txBox="1"/>
          <p:nvPr userDrawn="1"/>
        </p:nvSpPr>
        <p:spPr>
          <a:xfrm>
            <a:off x="6267894" y="1708260"/>
            <a:ext cx="5174513" cy="120250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a:solidFill>
                  <a:schemeClr val="bg1"/>
                </a:solidFill>
                <a:latin typeface="News Gothic MT" panose="020B0503020103020203" pitchFamily="34" charset="0"/>
              </a:rPr>
              <a:t>As one of the largest TAFE institutions in Melbourne’s south east, we can offer you many locations to study from, including one campus, online and in the workplace. So whether you want to study near the beautiful beaches of Frankston, in the multicultural hub of Dandenong, in the Health and Education Precinct of Berwick or in the comfort of your own home, we’ve got you covered.</a:t>
            </a:r>
          </a:p>
        </p:txBody>
      </p:sp>
      <p:sp>
        <p:nvSpPr>
          <p:cNvPr id="11" name="TextBox 10">
            <a:extLst>
              <a:ext uri="{FF2B5EF4-FFF2-40B4-BE49-F238E27FC236}">
                <a16:creationId xmlns:a16="http://schemas.microsoft.com/office/drawing/2014/main" id="{D3BE6B38-1AE4-3B42-B157-1A439231666A}"/>
              </a:ext>
            </a:extLst>
          </p:cNvPr>
          <p:cNvSpPr txBox="1"/>
          <p:nvPr userDrawn="1"/>
        </p:nvSpPr>
        <p:spPr>
          <a:xfrm>
            <a:off x="7024898" y="3702197"/>
            <a:ext cx="4592479" cy="160883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a:latin typeface="News Gothic MT" panose="020B0503020103020203" pitchFamily="34" charset="0"/>
              </a:rPr>
              <a:t>Our eight locations across Melbourne’s south east feature </a:t>
            </a:r>
            <a:br>
              <a:rPr lang="en-GB" sz="1200" b="0" i="0">
                <a:latin typeface="News Gothic MT" panose="020B0503020103020203" pitchFamily="34" charset="0"/>
              </a:rPr>
            </a:br>
            <a:r>
              <a:rPr lang="en-GB" sz="1200" b="0" i="0">
                <a:latin typeface="News Gothic MT" panose="020B0503020103020203" pitchFamily="34" charset="0"/>
              </a:rPr>
              <a:t>state-of-the-art equipment, world-class facilities, modern learning environments, comprehensive libraries and helpful support services. All campuses are conveniently located, </a:t>
            </a:r>
            <a:br>
              <a:rPr lang="en-GB" sz="1200" b="0" i="0">
                <a:latin typeface="News Gothic MT" panose="020B0503020103020203" pitchFamily="34" charset="0"/>
              </a:rPr>
            </a:br>
            <a:r>
              <a:rPr lang="en-GB" sz="1200" b="0" i="0">
                <a:latin typeface="News Gothic MT" panose="020B0503020103020203" pitchFamily="34" charset="0"/>
              </a:rPr>
              <a:t>with parking and public transport access.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GB" sz="1200" b="0" i="0">
              <a:latin typeface="News Gothic MT" panose="020B0503020103020203" pitchFamily="34"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a:latin typeface="News Gothic MT" panose="020B0503020103020203" pitchFamily="34" charset="0"/>
              </a:rPr>
              <a:t>Find out more about our campus locations and facilities </a:t>
            </a:r>
            <a:br>
              <a:rPr lang="en-GB" sz="1200" b="0" i="0">
                <a:latin typeface="News Gothic MT" panose="020B0503020103020203" pitchFamily="34" charset="0"/>
              </a:rPr>
            </a:br>
            <a:r>
              <a:rPr lang="en-GB" sz="1200" b="0" i="0">
                <a:latin typeface="News Gothic MT" panose="020B0503020103020203" pitchFamily="34" charset="0"/>
              </a:rPr>
              <a:t>at </a:t>
            </a:r>
            <a:r>
              <a:rPr lang="en-GB" sz="1200" b="1" i="0" err="1">
                <a:latin typeface="News Gothic MT" panose="020B0503020103020203" pitchFamily="34" charset="0"/>
              </a:rPr>
              <a:t>chisholm.edu.au</a:t>
            </a:r>
            <a:r>
              <a:rPr lang="en-GB" sz="1200" b="1" i="0">
                <a:latin typeface="News Gothic MT" panose="020B0503020103020203" pitchFamily="34" charset="0"/>
              </a:rPr>
              <a:t>/locations</a:t>
            </a:r>
            <a:r>
              <a:rPr lang="en-GB" sz="1200" b="0" i="0">
                <a:latin typeface="News Gothic MT" panose="020B0503020103020203" pitchFamily="34" charset="0"/>
              </a:rPr>
              <a:t>.</a:t>
            </a:r>
          </a:p>
        </p:txBody>
      </p:sp>
    </p:spTree>
    <p:extLst>
      <p:ext uri="{BB962C8B-B14F-4D97-AF65-F5344CB8AC3E}">
        <p14:creationId xmlns:p14="http://schemas.microsoft.com/office/powerpoint/2010/main" val="416685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8AC76FF-AEFF-6048-9ACA-C9393F986064}"/>
              </a:ext>
            </a:extLst>
          </p:cNvPr>
          <p:cNvSpPr>
            <a:spLocks noGrp="1"/>
          </p:cNvSpPr>
          <p:nvPr>
            <p:ph type="body" sz="quarter" idx="15" hasCustomPrompt="1"/>
          </p:nvPr>
        </p:nvSpPr>
        <p:spPr>
          <a:xfrm>
            <a:off x="739815" y="479848"/>
            <a:ext cx="883781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one line max.</a:t>
            </a:r>
          </a:p>
        </p:txBody>
      </p:sp>
      <p:sp>
        <p:nvSpPr>
          <p:cNvPr id="15" name="Text Placeholder 4">
            <a:extLst>
              <a:ext uri="{FF2B5EF4-FFF2-40B4-BE49-F238E27FC236}">
                <a16:creationId xmlns:a16="http://schemas.microsoft.com/office/drawing/2014/main" id="{BD837E84-F6EF-014F-9E60-57CE264CF1AB}"/>
              </a:ext>
            </a:extLst>
          </p:cNvPr>
          <p:cNvSpPr>
            <a:spLocks noGrp="1"/>
          </p:cNvSpPr>
          <p:nvPr>
            <p:ph type="body" sz="quarter" idx="18" hasCustomPrompt="1"/>
          </p:nvPr>
        </p:nvSpPr>
        <p:spPr>
          <a:xfrm>
            <a:off x="1407398"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6" name="Text Placeholder 4">
            <a:extLst>
              <a:ext uri="{FF2B5EF4-FFF2-40B4-BE49-F238E27FC236}">
                <a16:creationId xmlns:a16="http://schemas.microsoft.com/office/drawing/2014/main" id="{05E59F5F-AF70-7847-A182-17FEC2C0DE4F}"/>
              </a:ext>
            </a:extLst>
          </p:cNvPr>
          <p:cNvSpPr>
            <a:spLocks noGrp="1"/>
          </p:cNvSpPr>
          <p:nvPr>
            <p:ph type="body" sz="quarter" idx="19" hasCustomPrompt="1"/>
          </p:nvPr>
        </p:nvSpPr>
        <p:spPr>
          <a:xfrm>
            <a:off x="4527670"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7" name="Text Placeholder 4">
            <a:extLst>
              <a:ext uri="{FF2B5EF4-FFF2-40B4-BE49-F238E27FC236}">
                <a16:creationId xmlns:a16="http://schemas.microsoft.com/office/drawing/2014/main" id="{A9F4294C-5C7F-5A48-98AE-1D51970C27A2}"/>
              </a:ext>
            </a:extLst>
          </p:cNvPr>
          <p:cNvSpPr>
            <a:spLocks noGrp="1"/>
          </p:cNvSpPr>
          <p:nvPr>
            <p:ph type="body" sz="quarter" idx="20" hasCustomPrompt="1"/>
          </p:nvPr>
        </p:nvSpPr>
        <p:spPr>
          <a:xfrm>
            <a:off x="7640760" y="4257791"/>
            <a:ext cx="2256295"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a:t>Infographic details here. </a:t>
            </a:r>
          </a:p>
          <a:p>
            <a:pPr lvl="0"/>
            <a:r>
              <a:rPr lang="en-GB"/>
              <a:t>Maximum three lines.</a:t>
            </a:r>
          </a:p>
          <a:p>
            <a:pPr lvl="0"/>
            <a:r>
              <a:rPr lang="en-GB"/>
              <a:t>Infographic details here.</a:t>
            </a:r>
          </a:p>
        </p:txBody>
      </p:sp>
      <p:sp>
        <p:nvSpPr>
          <p:cNvPr id="19" name="Text Placeholder 7">
            <a:extLst>
              <a:ext uri="{FF2B5EF4-FFF2-40B4-BE49-F238E27FC236}">
                <a16:creationId xmlns:a16="http://schemas.microsoft.com/office/drawing/2014/main" id="{761BFBD4-5DA8-3A48-B1B5-04A648D69A2C}"/>
              </a:ext>
            </a:extLst>
          </p:cNvPr>
          <p:cNvSpPr>
            <a:spLocks noGrp="1"/>
          </p:cNvSpPr>
          <p:nvPr>
            <p:ph type="body" sz="quarter" idx="13" hasCustomPrompt="1"/>
          </p:nvPr>
        </p:nvSpPr>
        <p:spPr>
          <a:xfrm>
            <a:off x="739815" y="1252072"/>
            <a:ext cx="8837818" cy="555757"/>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 heading, maximum one line.</a:t>
            </a:r>
          </a:p>
        </p:txBody>
      </p:sp>
    </p:spTree>
    <p:extLst>
      <p:ext uri="{BB962C8B-B14F-4D97-AF65-F5344CB8AC3E}">
        <p14:creationId xmlns:p14="http://schemas.microsoft.com/office/powerpoint/2010/main" val="143981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ext, clipart&#10;&#10;Description automatically generated">
            <a:extLst>
              <a:ext uri="{FF2B5EF4-FFF2-40B4-BE49-F238E27FC236}">
                <a16:creationId xmlns:a16="http://schemas.microsoft.com/office/drawing/2014/main" id="{678C01FF-76FD-9142-B6B8-B038D5FAEE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350" y="604069"/>
            <a:ext cx="2642113" cy="462987"/>
          </a:xfrm>
          <a:prstGeom prst="rect">
            <a:avLst/>
          </a:prstGeom>
        </p:spPr>
      </p:pic>
      <p:sp>
        <p:nvSpPr>
          <p:cNvPr id="14" name="Title Placeholder 14">
            <a:extLst>
              <a:ext uri="{FF2B5EF4-FFF2-40B4-BE49-F238E27FC236}">
                <a16:creationId xmlns:a16="http://schemas.microsoft.com/office/drawing/2014/main" id="{B156FD7F-B7D2-6148-BB45-4E3BCB544E62}"/>
              </a:ext>
            </a:extLst>
          </p:cNvPr>
          <p:cNvSpPr>
            <a:spLocks noGrp="1"/>
          </p:cNvSpPr>
          <p:nvPr>
            <p:ph type="title"/>
          </p:nvPr>
        </p:nvSpPr>
        <p:spPr>
          <a:xfrm>
            <a:off x="636350" y="1411604"/>
            <a:ext cx="10712370" cy="650876"/>
          </a:xfrm>
          <a:prstGeom prst="rect">
            <a:avLst/>
          </a:prstGeom>
        </p:spPr>
        <p:txBody>
          <a:bodyPr vert="horz" lIns="0" tIns="0" rIns="0" bIns="0" rtlCol="0" anchor="t" anchorCtr="0">
            <a:noAutofit/>
          </a:bodyPr>
          <a:lstStyle>
            <a:lvl1pPr>
              <a:defRPr sz="4400" b="1" i="0">
                <a:solidFill>
                  <a:srgbClr val="59CBE8"/>
                </a:solidFill>
                <a:latin typeface="News Gothic MT" panose="020B0503020103020203" pitchFamily="34" charset="0"/>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42A3C83-A6BC-384B-8439-C99D77AFAB8C}"/>
              </a:ext>
            </a:extLst>
          </p:cNvPr>
          <p:cNvSpPr>
            <a:spLocks noGrp="1"/>
          </p:cNvSpPr>
          <p:nvPr>
            <p:ph type="body" sz="quarter" idx="10"/>
          </p:nvPr>
        </p:nvSpPr>
        <p:spPr>
          <a:xfrm>
            <a:off x="636351" y="2286633"/>
            <a:ext cx="10712370" cy="1725612"/>
          </a:xfrm>
          <a:prstGeom prst="rect">
            <a:avLst/>
          </a:prstGeom>
        </p:spPr>
        <p:txBody>
          <a:bodyPr lIns="0" tIns="0" rIns="0" bIns="0"/>
          <a:lstStyle>
            <a:lvl1pPr marL="0" indent="0">
              <a:buNone/>
              <a:defRPr sz="4400">
                <a:solidFill>
                  <a:srgbClr val="59CBE8"/>
                </a:solidFill>
              </a:defRPr>
            </a:lvl1pPr>
            <a:lvl2pPr marL="457200" indent="0">
              <a:buNone/>
              <a:defRPr>
                <a:solidFill>
                  <a:srgbClr val="59CBE8"/>
                </a:solidFill>
              </a:defRPr>
            </a:lvl2pPr>
            <a:lvl3pPr marL="914400" indent="0">
              <a:buNone/>
              <a:defRPr>
                <a:solidFill>
                  <a:srgbClr val="59CBE8"/>
                </a:solidFill>
              </a:defRPr>
            </a:lvl3pPr>
            <a:lvl4pPr marL="1371600" indent="0">
              <a:buNone/>
              <a:defRPr>
                <a:solidFill>
                  <a:srgbClr val="59CBE8"/>
                </a:solidFill>
              </a:defRPr>
            </a:lvl4pPr>
            <a:lvl5pPr marL="1828800" indent="0">
              <a:buNone/>
              <a:defRPr>
                <a:solidFill>
                  <a:srgbClr val="59CBE8"/>
                </a:solidFill>
              </a:defRPr>
            </a:lvl5pPr>
          </a:lstStyle>
          <a:p>
            <a:pPr lvl="0"/>
            <a:r>
              <a:rPr lang="en-GB"/>
              <a:t>Click to edit Master text styles</a:t>
            </a:r>
          </a:p>
        </p:txBody>
      </p:sp>
    </p:spTree>
    <p:extLst>
      <p:ext uri="{BB962C8B-B14F-4D97-AF65-F5344CB8AC3E}">
        <p14:creationId xmlns:p14="http://schemas.microsoft.com/office/powerpoint/2010/main" val="1433845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793521"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729612" y="1862667"/>
            <a:ext cx="5002321" cy="3031066"/>
          </a:xfrm>
          <a:solidFill>
            <a:schemeClr val="bg1">
              <a:lumMod val="95000"/>
            </a:schemeClr>
          </a:solidFill>
        </p:spPr>
        <p:txBody>
          <a:bodyPr>
            <a:normAutofit/>
          </a:bodyPr>
          <a:lstStyle>
            <a:lvl1pPr marL="0" indent="0" algn="ctr">
              <a:buNone/>
              <a:defRPr sz="2000">
                <a:solidFill>
                  <a:schemeClr val="tx2"/>
                </a:solidFill>
              </a:defRPr>
            </a:lvl1pPr>
          </a:lstStyle>
          <a:p>
            <a:r>
              <a:rPr lang="en-US"/>
              <a:t>Picture</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2486" y="1862667"/>
            <a:ext cx="5440850" cy="2087164"/>
          </a:xfrm>
        </p:spPr>
        <p:txBody>
          <a:bodyPr lIns="0" tIns="0" rIns="0" bIns="0"/>
          <a:lstStyle>
            <a:lvl1pPr marL="0" indent="0">
              <a:buNone/>
              <a:defRPr sz="2400"/>
            </a:lvl1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35677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12384" y="1060681"/>
            <a:ext cx="4929464" cy="1161666"/>
          </a:xfrm>
        </p:spPr>
        <p:txBody>
          <a:bodyPr lIns="0" tIns="0" rIns="0" bIns="0" anchor="t" anchorCtr="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44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a:t>
            </a:r>
            <a:br>
              <a:rPr lang="en-GB"/>
            </a:br>
            <a:r>
              <a:rPr lang="en-GB"/>
              <a:t>two lines max.</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6000" y="1078947"/>
            <a:ext cx="5471160" cy="3895390"/>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622733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638099"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705289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61248"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496216" y="2649943"/>
            <a:ext cx="5545314" cy="4208057"/>
          </a:xfrm>
          <a:prstGeom prst="rect">
            <a:avLst/>
          </a:prstGeom>
        </p:spPr>
      </p:pic>
    </p:spTree>
    <p:extLst>
      <p:ext uri="{BB962C8B-B14F-4D97-AF65-F5344CB8AC3E}">
        <p14:creationId xmlns:p14="http://schemas.microsoft.com/office/powerpoint/2010/main" val="587864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95972"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Main heading two lines max.</a:t>
            </a:r>
            <a:endParaRPr lang="en-US"/>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a:t>Click to edit Master text styles</a:t>
            </a:r>
          </a:p>
          <a:p>
            <a:pPr lvl="1"/>
            <a:r>
              <a:rPr lang="en-GB"/>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009681" y="2649943"/>
            <a:ext cx="2811125" cy="4208057"/>
          </a:xfrm>
          <a:prstGeom prst="rect">
            <a:avLst/>
          </a:prstGeom>
        </p:spPr>
      </p:pic>
    </p:spTree>
    <p:extLst>
      <p:ext uri="{BB962C8B-B14F-4D97-AF65-F5344CB8AC3E}">
        <p14:creationId xmlns:p14="http://schemas.microsoft.com/office/powerpoint/2010/main" val="1948186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B8EC73-CA3F-C94F-ACF2-F89CFE2DEE0A}"/>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a:solidFill>
                  <a:srgbClr val="59CBE8"/>
                </a:solidFill>
                <a:latin typeface="News Gothic MT" panose="020B0503020103020203" pitchFamily="34" charset="0"/>
              </a:rPr>
              <a:t>Our endorsements</a:t>
            </a:r>
          </a:p>
        </p:txBody>
      </p:sp>
      <p:sp>
        <p:nvSpPr>
          <p:cNvPr id="2" name="Rectangle 1">
            <a:extLst>
              <a:ext uri="{FF2B5EF4-FFF2-40B4-BE49-F238E27FC236}">
                <a16:creationId xmlns:a16="http://schemas.microsoft.com/office/drawing/2014/main" id="{B6D564AD-C12F-0442-A162-C2DFCD3E7270}"/>
              </a:ext>
            </a:extLst>
          </p:cNvPr>
          <p:cNvSpPr/>
          <p:nvPr userDrawn="1"/>
        </p:nvSpPr>
        <p:spPr>
          <a:xfrm>
            <a:off x="432688" y="997330"/>
            <a:ext cx="3795552" cy="1202312"/>
          </a:xfrm>
          <a:prstGeom prst="rect">
            <a:avLst/>
          </a:prstGeom>
        </p:spPr>
        <p:txBody>
          <a:bodyPr wrap="square" lIns="0" tIns="0" rIns="0" bIns="0">
            <a:spAutoFit/>
          </a:bodyPr>
          <a:lstStyle/>
          <a:p>
            <a:pPr>
              <a:lnSpc>
                <a:spcPct val="110000"/>
              </a:lnSpc>
            </a:pPr>
            <a:r>
              <a:rPr lang="en-AU" sz="1400" b="1" i="0">
                <a:solidFill>
                  <a:schemeClr val="bg1"/>
                </a:solidFill>
                <a:effectLst/>
                <a:latin typeface="News Gothic MT" panose="020B0503020103020203" pitchFamily="34" charset="0"/>
              </a:rPr>
              <a:t>At Chisholm, we work in conjunction with many regulatory bodies, complying with all relevant legislation. Our courses are conducted in line with the expectations of one or more of the following:</a:t>
            </a:r>
          </a:p>
        </p:txBody>
      </p:sp>
      <p:sp>
        <p:nvSpPr>
          <p:cNvPr id="5" name="TextBox 4">
            <a:extLst>
              <a:ext uri="{FF2B5EF4-FFF2-40B4-BE49-F238E27FC236}">
                <a16:creationId xmlns:a16="http://schemas.microsoft.com/office/drawing/2014/main" id="{5D3593BE-1F73-7145-89E9-C7BF1D806996}"/>
              </a:ext>
            </a:extLst>
          </p:cNvPr>
          <p:cNvSpPr txBox="1"/>
          <p:nvPr userDrawn="1"/>
        </p:nvSpPr>
        <p:spPr>
          <a:xfrm>
            <a:off x="5548292" y="997330"/>
            <a:ext cx="2456720"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Our training is delivered with Victorian and Australian Government funding and oversight. This means that we work in conjunction with the state government to ensure that the education we provide suits the needs of the state and local communities.</a:t>
            </a:r>
          </a:p>
        </p:txBody>
      </p:sp>
      <p:sp>
        <p:nvSpPr>
          <p:cNvPr id="6" name="TextBox 5">
            <a:extLst>
              <a:ext uri="{FF2B5EF4-FFF2-40B4-BE49-F238E27FC236}">
                <a16:creationId xmlns:a16="http://schemas.microsoft.com/office/drawing/2014/main" id="{7EE840A2-77CA-1944-A7FF-29955AC6D96F}"/>
              </a:ext>
            </a:extLst>
          </p:cNvPr>
          <p:cNvSpPr txBox="1"/>
          <p:nvPr userDrawn="1"/>
        </p:nvSpPr>
        <p:spPr>
          <a:xfrm>
            <a:off x="9460273" y="997330"/>
            <a:ext cx="2456720"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Chisholm is a registered training organisation and provides nationally recognised training. This means you can be assured that our training will provide you with a qualification that is recognised and respected across Australia. </a:t>
            </a:r>
          </a:p>
        </p:txBody>
      </p:sp>
      <p:sp>
        <p:nvSpPr>
          <p:cNvPr id="7" name="TextBox 6">
            <a:extLst>
              <a:ext uri="{FF2B5EF4-FFF2-40B4-BE49-F238E27FC236}">
                <a16:creationId xmlns:a16="http://schemas.microsoft.com/office/drawing/2014/main" id="{33B3F355-32A2-334D-B1BC-36F35631AC11}"/>
              </a:ext>
            </a:extLst>
          </p:cNvPr>
          <p:cNvSpPr txBox="1"/>
          <p:nvPr userDrawn="1"/>
        </p:nvSpPr>
        <p:spPr>
          <a:xfrm>
            <a:off x="2041946" y="2709253"/>
            <a:ext cx="2151919"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TEQSA is Australia’s independent national regulator of the higher education sector. Our degree programs are designed to meet the rigorous TEQSA standards that also apply to Australian universities.</a:t>
            </a:r>
          </a:p>
        </p:txBody>
      </p:sp>
      <p:sp>
        <p:nvSpPr>
          <p:cNvPr id="8" name="TextBox 7">
            <a:extLst>
              <a:ext uri="{FF2B5EF4-FFF2-40B4-BE49-F238E27FC236}">
                <a16:creationId xmlns:a16="http://schemas.microsoft.com/office/drawing/2014/main" id="{C76CEB02-F40B-854E-AA36-5A45434F0145}"/>
              </a:ext>
            </a:extLst>
          </p:cNvPr>
          <p:cNvSpPr txBox="1"/>
          <p:nvPr userDrawn="1"/>
        </p:nvSpPr>
        <p:spPr>
          <a:xfrm>
            <a:off x="5548292" y="2709253"/>
            <a:ext cx="2200045" cy="1809021"/>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Registration with key governing bodies such as the Australian Skills Quality Authority ensures that Chisholm complies with Australian Government requirements, as well as operating in a way that benefits students and provides them with quality education.</a:t>
            </a:r>
          </a:p>
        </p:txBody>
      </p:sp>
      <p:sp>
        <p:nvSpPr>
          <p:cNvPr id="9" name="TextBox 8">
            <a:extLst>
              <a:ext uri="{FF2B5EF4-FFF2-40B4-BE49-F238E27FC236}">
                <a16:creationId xmlns:a16="http://schemas.microsoft.com/office/drawing/2014/main" id="{E15A1624-AFBF-8441-A8CE-8BA12657E54D}"/>
              </a:ext>
            </a:extLst>
          </p:cNvPr>
          <p:cNvSpPr txBox="1"/>
          <p:nvPr userDrawn="1"/>
        </p:nvSpPr>
        <p:spPr>
          <a:xfrm>
            <a:off x="9467150" y="2709253"/>
            <a:ext cx="2344423" cy="1402756"/>
          </a:xfrm>
          <a:prstGeom prst="rect">
            <a:avLst/>
          </a:prstGeom>
          <a:noFill/>
        </p:spPr>
        <p:txBody>
          <a:bodyPr wrap="square" lIns="0" tIns="0" rIns="0" bIns="0" rtlCol="0">
            <a:spAutoFit/>
          </a:bodyPr>
          <a:lstStyle/>
          <a:p>
            <a:pPr>
              <a:lnSpc>
                <a:spcPct val="120000"/>
              </a:lnSpc>
            </a:pPr>
            <a:r>
              <a:rPr lang="en-AU" sz="1100" b="0" i="0" kern="1200">
                <a:solidFill>
                  <a:schemeClr val="bg1"/>
                </a:solidFill>
                <a:effectLst/>
                <a:latin typeface="News Gothic MT" panose="020B0503020103020203" pitchFamily="34" charset="0"/>
                <a:ea typeface="+mn-ea"/>
                <a:cs typeface="+mn-cs"/>
              </a:rPr>
              <a:t>This is the Victorian Government organisation that regulates to ensure provision of quality learning outcomes in safe and well-governed environments. We work closely with VRQA to ensure we are performing to the highest standards.</a:t>
            </a:r>
          </a:p>
        </p:txBody>
      </p:sp>
    </p:spTree>
    <p:extLst>
      <p:ext uri="{BB962C8B-B14F-4D97-AF65-F5344CB8AC3E}">
        <p14:creationId xmlns:p14="http://schemas.microsoft.com/office/powerpoint/2010/main" val="174624806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83997-D791-5F47-A2D1-011328512D90}"/>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a:solidFill>
                  <a:srgbClr val="59CBE8"/>
                </a:solidFill>
                <a:latin typeface="News Gothic MT" panose="020B0503020103020203" pitchFamily="34" charset="0"/>
              </a:rPr>
              <a:t>Stay in touch</a:t>
            </a:r>
          </a:p>
        </p:txBody>
      </p:sp>
      <p:sp>
        <p:nvSpPr>
          <p:cNvPr id="4" name="Rectangle 3">
            <a:extLst>
              <a:ext uri="{FF2B5EF4-FFF2-40B4-BE49-F238E27FC236}">
                <a16:creationId xmlns:a16="http://schemas.microsoft.com/office/drawing/2014/main" id="{A4AC6CC5-07D6-734D-AF1F-73285FB43F9E}"/>
              </a:ext>
            </a:extLst>
          </p:cNvPr>
          <p:cNvSpPr/>
          <p:nvPr userDrawn="1"/>
        </p:nvSpPr>
        <p:spPr>
          <a:xfrm>
            <a:off x="405188" y="1361881"/>
            <a:ext cx="4455570" cy="1639936"/>
          </a:xfrm>
          <a:prstGeom prst="rect">
            <a:avLst/>
          </a:prstGeom>
        </p:spPr>
        <p:txBody>
          <a:bodyPr wrap="square" lIns="0" tIns="0" rIns="0" bIns="0">
            <a:spAutoFit/>
          </a:bodyPr>
          <a:lstStyle/>
          <a:p>
            <a:pPr>
              <a:lnSpc>
                <a:spcPct val="110000"/>
              </a:lnSpc>
            </a:pPr>
            <a:r>
              <a:rPr lang="en-AU" sz="1400" b="1" i="0" kern="1200">
                <a:solidFill>
                  <a:schemeClr val="bg1"/>
                </a:solidFill>
                <a:effectLst/>
                <a:latin typeface="News Gothic MT" panose="020B0503020103020203" pitchFamily="34" charset="0"/>
                <a:ea typeface="+mn-ea"/>
                <a:cs typeface="+mn-cs"/>
              </a:rPr>
              <a:t>Apart from our website and dedicated contact centre, you can connect with us on our social channels. We regularly update our community and share exciting news, events and achievements. </a:t>
            </a:r>
          </a:p>
          <a:p>
            <a:pPr>
              <a:lnSpc>
                <a:spcPct val="110000"/>
              </a:lnSpc>
            </a:pPr>
            <a:r>
              <a:rPr lang="en-AU" sz="1400" b="1" i="0" kern="1200">
                <a:solidFill>
                  <a:schemeClr val="bg1"/>
                </a:solidFill>
                <a:effectLst/>
                <a:latin typeface="News Gothic MT" panose="020B0503020103020203" pitchFamily="34" charset="0"/>
                <a:ea typeface="+mn-ea"/>
                <a:cs typeface="+mn-cs"/>
              </a:rPr>
              <a:t>This means you can start participating in Chisholm life even before your start your journey with us or once you’ve completed it.</a:t>
            </a:r>
          </a:p>
        </p:txBody>
      </p:sp>
    </p:spTree>
    <p:extLst>
      <p:ext uri="{BB962C8B-B14F-4D97-AF65-F5344CB8AC3E}">
        <p14:creationId xmlns:p14="http://schemas.microsoft.com/office/powerpoint/2010/main" val="66754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5B0363-C707-DF48-9806-3DCB88FCC47A}"/>
              </a:ext>
            </a:extLst>
          </p:cNvPr>
          <p:cNvSpPr/>
          <p:nvPr userDrawn="1"/>
        </p:nvSpPr>
        <p:spPr>
          <a:xfrm>
            <a:off x="6565982" y="5833307"/>
            <a:ext cx="327296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700" b="0" i="0">
                <a:solidFill>
                  <a:schemeClr val="bg1"/>
                </a:solidFill>
                <a:effectLst/>
                <a:latin typeface="News Gothic MT" panose="020B0503020103020203" pitchFamily="34" charset="0"/>
              </a:rPr>
              <a:t>2548_0921  </a:t>
            </a:r>
            <a:r>
              <a:rPr lang="en-AU" sz="700" b="0" i="0" kern="1200">
                <a:solidFill>
                  <a:schemeClr val="bg1"/>
                </a:solidFill>
                <a:effectLst/>
                <a:latin typeface="News Gothic MT" panose="020B0503020103020203" pitchFamily="34" charset="0"/>
                <a:ea typeface="+mn-ea"/>
                <a:cs typeface="+mn-cs"/>
              </a:rPr>
              <a:t>CRICOS No 00881F  RTO No 0260  TEQSA PRV12123. </a:t>
            </a:r>
            <a:endParaRPr lang="en-AU" sz="700" b="0" i="0">
              <a:solidFill>
                <a:schemeClr val="bg1"/>
              </a:solidFill>
              <a:effectLst/>
              <a:latin typeface="News Gothic MT" panose="020B0503020103020203" pitchFamily="34" charset="0"/>
            </a:endParaRPr>
          </a:p>
        </p:txBody>
      </p:sp>
      <p:pic>
        <p:nvPicPr>
          <p:cNvPr id="9" name="Picture 8" descr="A picture containing text, clipart&#10;&#10;Description automatically generated">
            <a:extLst>
              <a:ext uri="{FF2B5EF4-FFF2-40B4-BE49-F238E27FC236}">
                <a16:creationId xmlns:a16="http://schemas.microsoft.com/office/drawing/2014/main" id="{5C90DB14-7459-054D-9673-473DB2C0AA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5982" y="5276273"/>
            <a:ext cx="1941671" cy="340246"/>
          </a:xfrm>
          <a:prstGeom prst="rect">
            <a:avLst/>
          </a:prstGeom>
        </p:spPr>
      </p:pic>
      <p:sp>
        <p:nvSpPr>
          <p:cNvPr id="7" name="TextBox 6">
            <a:extLst>
              <a:ext uri="{FF2B5EF4-FFF2-40B4-BE49-F238E27FC236}">
                <a16:creationId xmlns:a16="http://schemas.microsoft.com/office/drawing/2014/main" id="{5D36EC30-5A54-2A45-91D5-E269FC410C0D}"/>
              </a:ext>
            </a:extLst>
          </p:cNvPr>
          <p:cNvSpPr txBox="1"/>
          <p:nvPr userDrawn="1"/>
        </p:nvSpPr>
        <p:spPr>
          <a:xfrm>
            <a:off x="629255" y="1347777"/>
            <a:ext cx="8313852" cy="677108"/>
          </a:xfrm>
          <a:prstGeom prst="rect">
            <a:avLst/>
          </a:prstGeom>
          <a:noFill/>
        </p:spPr>
        <p:txBody>
          <a:bodyPr wrap="square" lIns="0" tIns="0" rIns="0" bIns="0" rtlCol="0">
            <a:spAutoFit/>
          </a:bodyPr>
          <a:lstStyle/>
          <a:p>
            <a:r>
              <a:rPr lang="en-US" sz="4400" b="1" i="0">
                <a:solidFill>
                  <a:srgbClr val="59CBE8"/>
                </a:solidFill>
                <a:latin typeface="News Gothic MT" panose="020B0503020103020203" pitchFamily="34" charset="0"/>
              </a:rPr>
              <a:t>Thank you for listening…</a:t>
            </a:r>
          </a:p>
        </p:txBody>
      </p:sp>
      <p:sp>
        <p:nvSpPr>
          <p:cNvPr id="8" name="TextBox 7">
            <a:extLst>
              <a:ext uri="{FF2B5EF4-FFF2-40B4-BE49-F238E27FC236}">
                <a16:creationId xmlns:a16="http://schemas.microsoft.com/office/drawing/2014/main" id="{47E1ACDB-FCA4-434A-95C2-7424E15DAFBE}"/>
              </a:ext>
            </a:extLst>
          </p:cNvPr>
          <p:cNvSpPr txBox="1"/>
          <p:nvPr userDrawn="1"/>
        </p:nvSpPr>
        <p:spPr>
          <a:xfrm>
            <a:off x="629255" y="2213965"/>
            <a:ext cx="7434089" cy="677108"/>
          </a:xfrm>
          <a:prstGeom prst="rect">
            <a:avLst/>
          </a:prstGeom>
          <a:noFill/>
        </p:spPr>
        <p:txBody>
          <a:bodyPr wrap="square" lIns="0" tIns="0" rIns="0" bIns="0" rtlCol="0">
            <a:spAutoFit/>
          </a:bodyPr>
          <a:lstStyle/>
          <a:p>
            <a:r>
              <a:rPr lang="en-US" sz="4400" b="0" i="0">
                <a:solidFill>
                  <a:srgbClr val="59CBE8"/>
                </a:solidFill>
                <a:latin typeface="News Gothic MT" panose="020B0503020103020203" pitchFamily="34" charset="0"/>
              </a:rPr>
              <a:t>Any questions?</a:t>
            </a:r>
          </a:p>
        </p:txBody>
      </p:sp>
    </p:spTree>
    <p:extLst>
      <p:ext uri="{BB962C8B-B14F-4D97-AF65-F5344CB8AC3E}">
        <p14:creationId xmlns:p14="http://schemas.microsoft.com/office/powerpoint/2010/main" val="239487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26C67-2A96-1449-B939-CFBA3C7D6297}"/>
              </a:ext>
            </a:extLst>
          </p:cNvPr>
          <p:cNvSpPr txBox="1"/>
          <p:nvPr userDrawn="1"/>
        </p:nvSpPr>
        <p:spPr>
          <a:xfrm>
            <a:off x="6096000" y="534320"/>
            <a:ext cx="4767072" cy="1969770"/>
          </a:xfrm>
          <a:prstGeom prst="rect">
            <a:avLst/>
          </a:prstGeom>
          <a:noFill/>
        </p:spPr>
        <p:txBody>
          <a:bodyPr wrap="square" lIns="0" tIns="0" rIns="0" bIns="0" rtlCol="0">
            <a:spAutoFit/>
          </a:bodyPr>
          <a:lstStyle/>
          <a:p>
            <a:pPr lvl="0"/>
            <a:r>
              <a:rPr lang="en-GB" sz="1600" b="0" i="0">
                <a:latin typeface="News Gothic MT" panose="020B0503020103020203" pitchFamily="34" charset="0"/>
              </a:rPr>
              <a:t>The following slides will help you insert images into templates and know what colours, fonts and some simple rules to use in your presentations.</a:t>
            </a:r>
          </a:p>
          <a:p>
            <a:pPr lvl="0"/>
            <a:endParaRPr lang="en-GB" sz="1600" b="0" i="0">
              <a:latin typeface="News Gothic MT" panose="020B0503020103020203" pitchFamily="34" charset="0"/>
            </a:endParaRPr>
          </a:p>
          <a:p>
            <a:pPr lvl="0"/>
            <a:r>
              <a:rPr lang="en-GB" sz="1600" b="0" i="0">
                <a:latin typeface="News Gothic MT" panose="020B0503020103020203" pitchFamily="34" charset="0"/>
              </a:rPr>
              <a:t>If you have any custom infographics you </a:t>
            </a:r>
            <a:br>
              <a:rPr lang="en-GB" sz="1600" b="0" i="0">
                <a:latin typeface="News Gothic MT" panose="020B0503020103020203" pitchFamily="34" charset="0"/>
              </a:rPr>
            </a:br>
            <a:r>
              <a:rPr lang="en-GB" sz="1600" b="0" i="0">
                <a:latin typeface="News Gothic MT" panose="020B0503020103020203" pitchFamily="34" charset="0"/>
              </a:rPr>
              <a:t>want to include in your presentation please contact </a:t>
            </a:r>
            <a:r>
              <a:rPr lang="en-GB" sz="1600" b="1" i="0">
                <a:latin typeface="News Gothic MT" panose="020B0503020103020203" pitchFamily="34" charset="0"/>
              </a:rPr>
              <a:t>production@chisholm.edu.au </a:t>
            </a:r>
            <a:r>
              <a:rPr lang="en-GB" sz="1600" b="0" i="0">
                <a:latin typeface="News Gothic MT" panose="020B0503020103020203" pitchFamily="34" charset="0"/>
              </a:rPr>
              <a:t>to discuss design requirements.</a:t>
            </a:r>
          </a:p>
        </p:txBody>
      </p:sp>
      <p:sp>
        <p:nvSpPr>
          <p:cNvPr id="5" name="TextBox 4">
            <a:extLst>
              <a:ext uri="{FF2B5EF4-FFF2-40B4-BE49-F238E27FC236}">
                <a16:creationId xmlns:a16="http://schemas.microsoft.com/office/drawing/2014/main" id="{4533D300-71DF-0141-882A-BE155A9C203E}"/>
              </a:ext>
            </a:extLst>
          </p:cNvPr>
          <p:cNvSpPr txBox="1"/>
          <p:nvPr userDrawn="1"/>
        </p:nvSpPr>
        <p:spPr>
          <a:xfrm>
            <a:off x="712384" y="481499"/>
            <a:ext cx="4476304" cy="1354217"/>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Tips and more information</a:t>
            </a:r>
          </a:p>
        </p:txBody>
      </p:sp>
    </p:spTree>
    <p:extLst>
      <p:ext uri="{BB962C8B-B14F-4D97-AF65-F5344CB8AC3E}">
        <p14:creationId xmlns:p14="http://schemas.microsoft.com/office/powerpoint/2010/main" val="27296664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29A0DDB-E102-864C-B238-A27CAC24F342}"/>
              </a:ext>
            </a:extLst>
          </p:cNvPr>
          <p:cNvSpPr/>
          <p:nvPr userDrawn="1"/>
        </p:nvSpPr>
        <p:spPr>
          <a:xfrm>
            <a:off x="6055008" y="3546563"/>
            <a:ext cx="1310108" cy="1310108"/>
          </a:xfrm>
          <a:prstGeom prst="rect">
            <a:avLst/>
          </a:prstGeom>
          <a:solidFill>
            <a:srgbClr val="13294B"/>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41" name="TextBox 40">
            <a:extLst>
              <a:ext uri="{FF2B5EF4-FFF2-40B4-BE49-F238E27FC236}">
                <a16:creationId xmlns:a16="http://schemas.microsoft.com/office/drawing/2014/main" id="{03820687-B411-624A-A109-21F1BA4A3325}"/>
              </a:ext>
            </a:extLst>
          </p:cNvPr>
          <p:cNvSpPr txBox="1"/>
          <p:nvPr userDrawn="1"/>
        </p:nvSpPr>
        <p:spPr>
          <a:xfrm>
            <a:off x="6063886" y="4063118"/>
            <a:ext cx="129235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Navy</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19, 41, 75</a:t>
            </a:r>
          </a:p>
        </p:txBody>
      </p:sp>
      <p:sp>
        <p:nvSpPr>
          <p:cNvPr id="5" name="TextBox 4">
            <a:extLst>
              <a:ext uri="{FF2B5EF4-FFF2-40B4-BE49-F238E27FC236}">
                <a16:creationId xmlns:a16="http://schemas.microsoft.com/office/drawing/2014/main" id="{B3936809-A27B-E54B-8EB6-7D74AC2430B4}"/>
              </a:ext>
            </a:extLst>
          </p:cNvPr>
          <p:cNvSpPr txBox="1"/>
          <p:nvPr userDrawn="1"/>
        </p:nvSpPr>
        <p:spPr>
          <a:xfrm>
            <a:off x="6096000" y="546290"/>
            <a:ext cx="5486270" cy="984885"/>
          </a:xfrm>
          <a:prstGeom prst="rect">
            <a:avLst/>
          </a:prstGeom>
          <a:noFill/>
        </p:spPr>
        <p:txBody>
          <a:bodyPr wrap="square" lIns="0" tIns="0" rIns="0" bIns="0" rtlCol="0">
            <a:spAutoFit/>
          </a:bodyPr>
          <a:lstStyle/>
          <a:p>
            <a:r>
              <a:rPr lang="en-US" sz="1600">
                <a:latin typeface="News Gothic MT" panose="020B0503020103020203" pitchFamily="34" charset="0"/>
              </a:rPr>
              <a:t>The colours outlined below can be used in your PowerPoint presentation. Please note black and white fonts used on the colours swatches below will mean it meets accessibility requirements.</a:t>
            </a:r>
          </a:p>
        </p:txBody>
      </p:sp>
      <p:sp>
        <p:nvSpPr>
          <p:cNvPr id="18" name="TextBox 17">
            <a:extLst>
              <a:ext uri="{FF2B5EF4-FFF2-40B4-BE49-F238E27FC236}">
                <a16:creationId xmlns:a16="http://schemas.microsoft.com/office/drawing/2014/main" id="{9B928122-8407-AC4B-9141-ADC9B27B692B}"/>
              </a:ext>
            </a:extLst>
          </p:cNvPr>
          <p:cNvSpPr txBox="1"/>
          <p:nvPr userDrawn="1"/>
        </p:nvSpPr>
        <p:spPr>
          <a:xfrm>
            <a:off x="712384" y="1758164"/>
            <a:ext cx="1374648" cy="184666"/>
          </a:xfrm>
          <a:prstGeom prst="rect">
            <a:avLst/>
          </a:prstGeom>
          <a:noFill/>
        </p:spPr>
        <p:txBody>
          <a:bodyPr wrap="square" lIns="0" tIns="0" rIns="0" bIns="0" rtlCol="0">
            <a:spAutoFit/>
          </a:bodyPr>
          <a:lstStyle/>
          <a:p>
            <a:r>
              <a:rPr lang="en-US" sz="1200" b="1">
                <a:latin typeface="News Gothic MT" panose="020B0503020103020203" pitchFamily="34" charset="0"/>
              </a:rPr>
              <a:t>Primary colours</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62144" y="1758164"/>
            <a:ext cx="5763768" cy="184666"/>
          </a:xfrm>
          <a:prstGeom prst="rect">
            <a:avLst/>
          </a:prstGeom>
          <a:noFill/>
        </p:spPr>
        <p:txBody>
          <a:bodyPr wrap="square" lIns="0" tIns="0" rIns="0" bIns="0" rtlCol="0">
            <a:spAutoFit/>
          </a:bodyPr>
          <a:lstStyle/>
          <a:p>
            <a:r>
              <a:rPr lang="en-US" sz="1200" b="1">
                <a:latin typeface="News Gothic MT" panose="020B0503020103020203" pitchFamily="34" charset="0"/>
              </a:rPr>
              <a:t>Secondary colours</a:t>
            </a:r>
            <a:endParaRPr lang="en-US" sz="1200" b="0">
              <a:latin typeface="News Gothic MT" panose="020B0503020103020203" pitchFamily="34" charset="0"/>
            </a:endParaRP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81499"/>
            <a:ext cx="2341712"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Colours</a:t>
            </a:r>
          </a:p>
        </p:txBody>
      </p:sp>
      <p:sp>
        <p:nvSpPr>
          <p:cNvPr id="22" name="Rectangle 21">
            <a:extLst>
              <a:ext uri="{FF2B5EF4-FFF2-40B4-BE49-F238E27FC236}">
                <a16:creationId xmlns:a16="http://schemas.microsoft.com/office/drawing/2014/main" id="{68A61F56-86ED-7E47-A858-6D0854B8AE5B}"/>
              </a:ext>
            </a:extLst>
          </p:cNvPr>
          <p:cNvSpPr/>
          <p:nvPr userDrawn="1"/>
        </p:nvSpPr>
        <p:spPr>
          <a:xfrm>
            <a:off x="8843290" y="3546563"/>
            <a:ext cx="1310108" cy="1310108"/>
          </a:xfrm>
          <a:prstGeom prst="rect">
            <a:avLst/>
          </a:prstGeom>
          <a:solidFill>
            <a:srgbClr val="00857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23" name="TextBox 22">
            <a:extLst>
              <a:ext uri="{FF2B5EF4-FFF2-40B4-BE49-F238E27FC236}">
                <a16:creationId xmlns:a16="http://schemas.microsoft.com/office/drawing/2014/main" id="{5501F453-771D-534B-8061-7AF8AFCCD58F}"/>
              </a:ext>
            </a:extLst>
          </p:cNvPr>
          <p:cNvSpPr txBox="1"/>
          <p:nvPr userDrawn="1"/>
        </p:nvSpPr>
        <p:spPr>
          <a:xfrm>
            <a:off x="8928073" y="4063118"/>
            <a:ext cx="114054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Green</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0, 133, 120</a:t>
            </a:r>
          </a:p>
        </p:txBody>
      </p:sp>
      <p:sp>
        <p:nvSpPr>
          <p:cNvPr id="24" name="Rectangle 23">
            <a:extLst>
              <a:ext uri="{FF2B5EF4-FFF2-40B4-BE49-F238E27FC236}">
                <a16:creationId xmlns:a16="http://schemas.microsoft.com/office/drawing/2014/main" id="{E6362DE2-74E0-A347-8115-2F8282209F96}"/>
              </a:ext>
            </a:extLst>
          </p:cNvPr>
          <p:cNvSpPr/>
          <p:nvPr userDrawn="1"/>
        </p:nvSpPr>
        <p:spPr>
          <a:xfrm>
            <a:off x="7446268" y="3546563"/>
            <a:ext cx="1310108" cy="1310108"/>
          </a:xfrm>
          <a:prstGeom prst="rect">
            <a:avLst/>
          </a:prstGeom>
          <a:solidFill>
            <a:srgbClr val="84329B"/>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25" name="TextBox 24">
            <a:extLst>
              <a:ext uri="{FF2B5EF4-FFF2-40B4-BE49-F238E27FC236}">
                <a16:creationId xmlns:a16="http://schemas.microsoft.com/office/drawing/2014/main" id="{DF117844-52D3-F74F-B75D-34D4A1D83236}"/>
              </a:ext>
            </a:extLst>
          </p:cNvPr>
          <p:cNvSpPr txBox="1"/>
          <p:nvPr userDrawn="1"/>
        </p:nvSpPr>
        <p:spPr>
          <a:xfrm>
            <a:off x="7455146" y="4063118"/>
            <a:ext cx="129235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Purple</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132, 50, 155</a:t>
            </a:r>
          </a:p>
        </p:txBody>
      </p:sp>
      <p:sp>
        <p:nvSpPr>
          <p:cNvPr id="30" name="Rectangle 29">
            <a:extLst>
              <a:ext uri="{FF2B5EF4-FFF2-40B4-BE49-F238E27FC236}">
                <a16:creationId xmlns:a16="http://schemas.microsoft.com/office/drawing/2014/main" id="{40727F62-A5AD-1B49-81CD-D9454277FF42}"/>
              </a:ext>
            </a:extLst>
          </p:cNvPr>
          <p:cNvSpPr/>
          <p:nvPr userDrawn="1"/>
        </p:nvSpPr>
        <p:spPr>
          <a:xfrm>
            <a:off x="10244486" y="2151532"/>
            <a:ext cx="1310108" cy="1310108"/>
          </a:xfrm>
          <a:prstGeom prst="rect">
            <a:avLst/>
          </a:prstGeom>
          <a:solidFill>
            <a:srgbClr val="FFA06A"/>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1" name="TextBox 30">
            <a:extLst>
              <a:ext uri="{FF2B5EF4-FFF2-40B4-BE49-F238E27FC236}">
                <a16:creationId xmlns:a16="http://schemas.microsoft.com/office/drawing/2014/main" id="{A8898798-F69F-8F4C-81D5-7365C981CAC4}"/>
              </a:ext>
            </a:extLst>
          </p:cNvPr>
          <p:cNvSpPr txBox="1"/>
          <p:nvPr userDrawn="1"/>
        </p:nvSpPr>
        <p:spPr>
          <a:xfrm>
            <a:off x="10253364" y="2668087"/>
            <a:ext cx="129235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Pastel Orange</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255, 160, 106</a:t>
            </a:r>
          </a:p>
        </p:txBody>
      </p:sp>
      <p:sp>
        <p:nvSpPr>
          <p:cNvPr id="32" name="Rectangle 31">
            <a:extLst>
              <a:ext uri="{FF2B5EF4-FFF2-40B4-BE49-F238E27FC236}">
                <a16:creationId xmlns:a16="http://schemas.microsoft.com/office/drawing/2014/main" id="{0AD048FA-C26C-D846-9CD1-91822BFCD25F}"/>
              </a:ext>
            </a:extLst>
          </p:cNvPr>
          <p:cNvSpPr/>
          <p:nvPr userDrawn="1"/>
        </p:nvSpPr>
        <p:spPr>
          <a:xfrm>
            <a:off x="10235608" y="3546563"/>
            <a:ext cx="1310108" cy="1310108"/>
          </a:xfrm>
          <a:prstGeom prst="rect">
            <a:avLst/>
          </a:prstGeom>
          <a:solidFill>
            <a:srgbClr val="C8102E"/>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3" name="TextBox 32">
            <a:extLst>
              <a:ext uri="{FF2B5EF4-FFF2-40B4-BE49-F238E27FC236}">
                <a16:creationId xmlns:a16="http://schemas.microsoft.com/office/drawing/2014/main" id="{48ACEBE3-B6DF-C649-83AF-6B71B6D904B8}"/>
              </a:ext>
            </a:extLst>
          </p:cNvPr>
          <p:cNvSpPr txBox="1"/>
          <p:nvPr userDrawn="1"/>
        </p:nvSpPr>
        <p:spPr>
          <a:xfrm>
            <a:off x="10244486" y="4063118"/>
            <a:ext cx="129235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Red</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200, 16, 46</a:t>
            </a:r>
          </a:p>
        </p:txBody>
      </p:sp>
      <p:sp>
        <p:nvSpPr>
          <p:cNvPr id="34" name="Rectangle 33">
            <a:extLst>
              <a:ext uri="{FF2B5EF4-FFF2-40B4-BE49-F238E27FC236}">
                <a16:creationId xmlns:a16="http://schemas.microsoft.com/office/drawing/2014/main" id="{C09685CE-7009-E64E-BCB6-3D57EBC2737E}"/>
              </a:ext>
            </a:extLst>
          </p:cNvPr>
          <p:cNvSpPr/>
          <p:nvPr userDrawn="1"/>
        </p:nvSpPr>
        <p:spPr>
          <a:xfrm>
            <a:off x="6050569" y="2156675"/>
            <a:ext cx="1310108" cy="1310108"/>
          </a:xfrm>
          <a:prstGeom prst="rect">
            <a:avLst/>
          </a:prstGeom>
          <a:solidFill>
            <a:srgbClr val="C1C6C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5" name="TextBox 34">
            <a:extLst>
              <a:ext uri="{FF2B5EF4-FFF2-40B4-BE49-F238E27FC236}">
                <a16:creationId xmlns:a16="http://schemas.microsoft.com/office/drawing/2014/main" id="{A083452D-9C7E-F749-9545-ACA7C1F6E351}"/>
              </a:ext>
            </a:extLst>
          </p:cNvPr>
          <p:cNvSpPr txBox="1"/>
          <p:nvPr userDrawn="1"/>
        </p:nvSpPr>
        <p:spPr>
          <a:xfrm>
            <a:off x="6135352" y="2673230"/>
            <a:ext cx="114054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Silver</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193, 198, 200</a:t>
            </a:r>
          </a:p>
        </p:txBody>
      </p:sp>
      <p:sp>
        <p:nvSpPr>
          <p:cNvPr id="36" name="Rectangle 35">
            <a:extLst>
              <a:ext uri="{FF2B5EF4-FFF2-40B4-BE49-F238E27FC236}">
                <a16:creationId xmlns:a16="http://schemas.microsoft.com/office/drawing/2014/main" id="{2828CEDB-3926-EA41-97A8-87971D25B5C8}"/>
              </a:ext>
            </a:extLst>
          </p:cNvPr>
          <p:cNvSpPr/>
          <p:nvPr userDrawn="1"/>
        </p:nvSpPr>
        <p:spPr>
          <a:xfrm>
            <a:off x="7446268" y="2156675"/>
            <a:ext cx="1310108" cy="1310108"/>
          </a:xfrm>
          <a:prstGeom prst="rect">
            <a:avLst/>
          </a:prstGeom>
          <a:solidFill>
            <a:srgbClr val="00CFB4"/>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7" name="TextBox 36">
            <a:extLst>
              <a:ext uri="{FF2B5EF4-FFF2-40B4-BE49-F238E27FC236}">
                <a16:creationId xmlns:a16="http://schemas.microsoft.com/office/drawing/2014/main" id="{8C2BE688-B2D8-8944-B00D-763BD0CC2F60}"/>
              </a:ext>
            </a:extLst>
          </p:cNvPr>
          <p:cNvSpPr txBox="1"/>
          <p:nvPr userDrawn="1"/>
        </p:nvSpPr>
        <p:spPr>
          <a:xfrm>
            <a:off x="7455146" y="2673230"/>
            <a:ext cx="129235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Pastel Teal</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0, 207, 180</a:t>
            </a:r>
          </a:p>
        </p:txBody>
      </p:sp>
      <p:sp>
        <p:nvSpPr>
          <p:cNvPr id="38" name="Rectangle 37">
            <a:extLst>
              <a:ext uri="{FF2B5EF4-FFF2-40B4-BE49-F238E27FC236}">
                <a16:creationId xmlns:a16="http://schemas.microsoft.com/office/drawing/2014/main" id="{F68D8D84-5EE6-AE42-9871-E9DA1BC7554A}"/>
              </a:ext>
            </a:extLst>
          </p:cNvPr>
          <p:cNvSpPr/>
          <p:nvPr userDrawn="1"/>
        </p:nvSpPr>
        <p:spPr>
          <a:xfrm>
            <a:off x="8843290" y="2156675"/>
            <a:ext cx="1310108" cy="1310108"/>
          </a:xfrm>
          <a:prstGeom prst="rect">
            <a:avLst/>
          </a:prstGeom>
          <a:solidFill>
            <a:srgbClr val="59CBE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39" name="TextBox 38">
            <a:extLst>
              <a:ext uri="{FF2B5EF4-FFF2-40B4-BE49-F238E27FC236}">
                <a16:creationId xmlns:a16="http://schemas.microsoft.com/office/drawing/2014/main" id="{80F5E622-062A-F44A-A637-7A56A4123D2B}"/>
              </a:ext>
            </a:extLst>
          </p:cNvPr>
          <p:cNvSpPr txBox="1"/>
          <p:nvPr userDrawn="1"/>
        </p:nvSpPr>
        <p:spPr>
          <a:xfrm>
            <a:off x="8852168" y="2673230"/>
            <a:ext cx="1292352" cy="276999"/>
          </a:xfrm>
          <a:prstGeom prst="rect">
            <a:avLst/>
          </a:prstGeom>
          <a:noFill/>
        </p:spPr>
        <p:txBody>
          <a:bodyPr wrap="square" lIns="0" tIns="0" rIns="0" bIns="0" rtlCol="0">
            <a:spAutoFit/>
          </a:bodyPr>
          <a:lstStyle/>
          <a:p>
            <a:pPr algn="ctr"/>
            <a:r>
              <a:rPr lang="en-US" sz="900" b="1">
                <a:solidFill>
                  <a:schemeClr val="tx1"/>
                </a:solidFill>
                <a:latin typeface="News Gothic MT" panose="020B0503020103020203" pitchFamily="34" charset="0"/>
              </a:rPr>
              <a:t>Pastel Blue</a:t>
            </a:r>
            <a:br>
              <a:rPr lang="en-US" sz="900" b="1">
                <a:solidFill>
                  <a:schemeClr val="tx1"/>
                </a:solidFill>
                <a:latin typeface="News Gothic MT" panose="020B0503020103020203" pitchFamily="34" charset="0"/>
              </a:rPr>
            </a:br>
            <a:r>
              <a:rPr lang="en-US" sz="900" b="0">
                <a:solidFill>
                  <a:schemeClr val="tx1"/>
                </a:solidFill>
                <a:latin typeface="News Gothic MT" panose="020B0503020103020203" pitchFamily="34" charset="0"/>
              </a:rPr>
              <a:t>RGB: 89, 203, 232</a:t>
            </a:r>
          </a:p>
        </p:txBody>
      </p:sp>
      <p:sp>
        <p:nvSpPr>
          <p:cNvPr id="53" name="Rectangle 52">
            <a:extLst>
              <a:ext uri="{FF2B5EF4-FFF2-40B4-BE49-F238E27FC236}">
                <a16:creationId xmlns:a16="http://schemas.microsoft.com/office/drawing/2014/main" id="{8174D11D-BB24-A340-A44F-67462FEFE364}"/>
              </a:ext>
            </a:extLst>
          </p:cNvPr>
          <p:cNvSpPr/>
          <p:nvPr userDrawn="1"/>
        </p:nvSpPr>
        <p:spPr>
          <a:xfrm>
            <a:off x="724057" y="2156675"/>
            <a:ext cx="1310108" cy="1310108"/>
          </a:xfrm>
          <a:prstGeom prst="rect">
            <a:avLst/>
          </a:prstGeom>
          <a:solidFill>
            <a:srgbClr val="1B4298"/>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54" name="TextBox 53">
            <a:extLst>
              <a:ext uri="{FF2B5EF4-FFF2-40B4-BE49-F238E27FC236}">
                <a16:creationId xmlns:a16="http://schemas.microsoft.com/office/drawing/2014/main" id="{CC9BB434-E846-B846-9EDF-BA6FEF197EAB}"/>
              </a:ext>
            </a:extLst>
          </p:cNvPr>
          <p:cNvSpPr txBox="1"/>
          <p:nvPr userDrawn="1"/>
        </p:nvSpPr>
        <p:spPr>
          <a:xfrm>
            <a:off x="808840" y="2673230"/>
            <a:ext cx="1140542" cy="276999"/>
          </a:xfrm>
          <a:prstGeom prst="rect">
            <a:avLst/>
          </a:prstGeom>
          <a:noFill/>
        </p:spPr>
        <p:txBody>
          <a:bodyPr wrap="square" lIns="0" tIns="0" rIns="0" bIns="0" rtlCol="0">
            <a:spAutoFit/>
          </a:bodyPr>
          <a:lstStyle/>
          <a:p>
            <a:pPr algn="ctr"/>
            <a:r>
              <a:rPr lang="en-US" sz="900" b="1">
                <a:solidFill>
                  <a:schemeClr val="bg1"/>
                </a:solidFill>
                <a:latin typeface="News Gothic MT" panose="020B0503020103020203" pitchFamily="34" charset="0"/>
              </a:rPr>
              <a:t>Chisholm Blue</a:t>
            </a:r>
            <a:br>
              <a:rPr lang="en-US" sz="900" b="1">
                <a:solidFill>
                  <a:schemeClr val="bg1"/>
                </a:solidFill>
                <a:latin typeface="News Gothic MT" panose="020B0503020103020203" pitchFamily="34" charset="0"/>
              </a:rPr>
            </a:br>
            <a:r>
              <a:rPr lang="en-US" sz="900" b="0">
                <a:solidFill>
                  <a:schemeClr val="bg1"/>
                </a:solidFill>
                <a:latin typeface="News Gothic MT" panose="020B0503020103020203" pitchFamily="34" charset="0"/>
              </a:rPr>
              <a:t>RGB: 27, 66, 152</a:t>
            </a:r>
          </a:p>
        </p:txBody>
      </p:sp>
      <p:sp>
        <p:nvSpPr>
          <p:cNvPr id="55" name="Rectangle 54">
            <a:extLst>
              <a:ext uri="{FF2B5EF4-FFF2-40B4-BE49-F238E27FC236}">
                <a16:creationId xmlns:a16="http://schemas.microsoft.com/office/drawing/2014/main" id="{EA258102-F5A2-B846-8EA4-E9B1FD495B87}"/>
              </a:ext>
            </a:extLst>
          </p:cNvPr>
          <p:cNvSpPr/>
          <p:nvPr userDrawn="1"/>
        </p:nvSpPr>
        <p:spPr>
          <a:xfrm>
            <a:off x="2119756" y="2156675"/>
            <a:ext cx="1310108" cy="1310108"/>
          </a:xfrm>
          <a:prstGeom prst="rect">
            <a:avLst/>
          </a:prstGeom>
          <a:solidFill>
            <a:schemeClr val="tx1"/>
          </a:solid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56" name="TextBox 55">
            <a:extLst>
              <a:ext uri="{FF2B5EF4-FFF2-40B4-BE49-F238E27FC236}">
                <a16:creationId xmlns:a16="http://schemas.microsoft.com/office/drawing/2014/main" id="{705D4B64-852D-2440-B91F-CA36B0F8B6A0}"/>
              </a:ext>
            </a:extLst>
          </p:cNvPr>
          <p:cNvSpPr txBox="1"/>
          <p:nvPr userDrawn="1"/>
        </p:nvSpPr>
        <p:spPr>
          <a:xfrm>
            <a:off x="2128634" y="2742480"/>
            <a:ext cx="1292352" cy="138499"/>
          </a:xfrm>
          <a:prstGeom prst="rect">
            <a:avLst/>
          </a:prstGeom>
          <a:noFill/>
        </p:spPr>
        <p:txBody>
          <a:bodyPr wrap="square" lIns="0" tIns="0" rIns="0" bIns="0" rtlCol="0" anchor="ctr" anchorCtr="0">
            <a:spAutoFit/>
          </a:bodyPr>
          <a:lstStyle/>
          <a:p>
            <a:pPr algn="ctr"/>
            <a:r>
              <a:rPr lang="en-US" sz="900" b="1">
                <a:solidFill>
                  <a:schemeClr val="bg1"/>
                </a:solidFill>
                <a:latin typeface="News Gothic MT" panose="020B0503020103020203" pitchFamily="34" charset="0"/>
              </a:rPr>
              <a:t>Black</a:t>
            </a:r>
            <a:endParaRPr lang="en-US" sz="900" b="0">
              <a:solidFill>
                <a:schemeClr val="bg1"/>
              </a:solidFill>
              <a:latin typeface="News Gothic MT" panose="020B0503020103020203" pitchFamily="34" charset="0"/>
            </a:endParaRPr>
          </a:p>
        </p:txBody>
      </p:sp>
      <p:sp>
        <p:nvSpPr>
          <p:cNvPr id="57" name="Rectangle 56">
            <a:extLst>
              <a:ext uri="{FF2B5EF4-FFF2-40B4-BE49-F238E27FC236}">
                <a16:creationId xmlns:a16="http://schemas.microsoft.com/office/drawing/2014/main" id="{E6638D52-B83B-064A-9F87-0CEF67C6D191}"/>
              </a:ext>
            </a:extLst>
          </p:cNvPr>
          <p:cNvSpPr/>
          <p:nvPr userDrawn="1"/>
        </p:nvSpPr>
        <p:spPr>
          <a:xfrm>
            <a:off x="3516778" y="2156675"/>
            <a:ext cx="1310108" cy="1310108"/>
          </a:xfrm>
          <a:prstGeom prst="rect">
            <a:avLst/>
          </a:prstGeom>
          <a:solidFill>
            <a:schemeClr val="bg1"/>
          </a:solidFill>
          <a:ln>
            <a:solidFill>
              <a:schemeClr val="tx1"/>
            </a:solidFill>
          </a:ln>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58" name="TextBox 57">
            <a:extLst>
              <a:ext uri="{FF2B5EF4-FFF2-40B4-BE49-F238E27FC236}">
                <a16:creationId xmlns:a16="http://schemas.microsoft.com/office/drawing/2014/main" id="{B0276756-D885-5646-847A-B47B18C9A3C9}"/>
              </a:ext>
            </a:extLst>
          </p:cNvPr>
          <p:cNvSpPr txBox="1"/>
          <p:nvPr userDrawn="1"/>
        </p:nvSpPr>
        <p:spPr>
          <a:xfrm>
            <a:off x="3525656" y="2742480"/>
            <a:ext cx="1292352" cy="138499"/>
          </a:xfrm>
          <a:prstGeom prst="rect">
            <a:avLst/>
          </a:prstGeom>
          <a:noFill/>
        </p:spPr>
        <p:txBody>
          <a:bodyPr wrap="square" lIns="0" tIns="0" rIns="0" bIns="0" rtlCol="0" anchor="ctr" anchorCtr="0">
            <a:spAutoFit/>
          </a:bodyPr>
          <a:lstStyle/>
          <a:p>
            <a:pPr algn="ctr"/>
            <a:r>
              <a:rPr lang="en-US" sz="900" b="1">
                <a:solidFill>
                  <a:schemeClr val="tx1"/>
                </a:solidFill>
                <a:latin typeface="News Gothic MT" panose="020B0503020103020203" pitchFamily="34" charset="0"/>
              </a:rPr>
              <a:t>White</a:t>
            </a:r>
            <a:endParaRPr lang="en-US" sz="900" b="0">
              <a:solidFill>
                <a:schemeClr val="tx1"/>
              </a:solidFill>
              <a:latin typeface="News Gothic MT" panose="020B0503020103020203" pitchFamily="34" charset="0"/>
            </a:endParaRPr>
          </a:p>
        </p:txBody>
      </p:sp>
    </p:spTree>
    <p:extLst>
      <p:ext uri="{BB962C8B-B14F-4D97-AF65-F5344CB8AC3E}">
        <p14:creationId xmlns:p14="http://schemas.microsoft.com/office/powerpoint/2010/main" val="18779721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31981" cy="984885"/>
          </a:xfrm>
          <a:prstGeom prst="rect">
            <a:avLst/>
          </a:prstGeom>
          <a:noFill/>
        </p:spPr>
        <p:txBody>
          <a:bodyPr wrap="square" lIns="0" tIns="0" rIns="0" bIns="0" rtlCol="0">
            <a:spAutoFit/>
          </a:bodyPr>
          <a:lstStyle/>
          <a:p>
            <a:pPr lvl="0"/>
            <a:r>
              <a:rPr lang="en-GB" sz="1600" b="0" i="0">
                <a:latin typeface="News Gothic MT" panose="020B0503020103020203" pitchFamily="34" charset="0"/>
              </a:rPr>
              <a:t>The graphic element at the bottom must not be moved or resized. There are design options provided with in the template to use other colour variations of the graphic element as demonstrated below.</a:t>
            </a: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Graphic element</a:t>
            </a:r>
          </a:p>
        </p:txBody>
      </p:sp>
      <p:pic>
        <p:nvPicPr>
          <p:cNvPr id="28" name="Picture 27">
            <a:extLst>
              <a:ext uri="{FF2B5EF4-FFF2-40B4-BE49-F238E27FC236}">
                <a16:creationId xmlns:a16="http://schemas.microsoft.com/office/drawing/2014/main" id="{AE6CD85C-B06E-E543-9740-C284C680AE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5313"/>
          <a:stretch/>
        </p:blipFill>
        <p:spPr>
          <a:xfrm>
            <a:off x="6094851" y="1894491"/>
            <a:ext cx="2488050" cy="1529193"/>
          </a:xfrm>
          <a:prstGeom prst="rect">
            <a:avLst/>
          </a:prstGeom>
        </p:spPr>
      </p:pic>
      <p:pic>
        <p:nvPicPr>
          <p:cNvPr id="29" name="Picture 28">
            <a:extLst>
              <a:ext uri="{FF2B5EF4-FFF2-40B4-BE49-F238E27FC236}">
                <a16:creationId xmlns:a16="http://schemas.microsoft.com/office/drawing/2014/main" id="{B42C28F8-A2A4-FD47-9BA3-8029329C2777}"/>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097150" y="2440869"/>
            <a:ext cx="2488050" cy="877728"/>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F945E35E-C10A-9047-9EF8-F1916F2A6C9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11174" y="6428510"/>
            <a:ext cx="396424" cy="69467"/>
          </a:xfrm>
          <a:prstGeom prst="rect">
            <a:avLst/>
          </a:prstGeom>
        </p:spPr>
      </p:pic>
      <p:pic>
        <p:nvPicPr>
          <p:cNvPr id="32" name="Picture 31">
            <a:extLst>
              <a:ext uri="{FF2B5EF4-FFF2-40B4-BE49-F238E27FC236}">
                <a16:creationId xmlns:a16="http://schemas.microsoft.com/office/drawing/2014/main" id="{097D5C66-8AF5-3E4A-BBE2-C8B70FA20BA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8847401" y="1894493"/>
            <a:ext cx="2489200" cy="1400175"/>
          </a:xfrm>
          <a:prstGeom prst="rect">
            <a:avLst/>
          </a:prstGeom>
        </p:spPr>
      </p:pic>
      <p:pic>
        <p:nvPicPr>
          <p:cNvPr id="33" name="Picture 32">
            <a:extLst>
              <a:ext uri="{FF2B5EF4-FFF2-40B4-BE49-F238E27FC236}">
                <a16:creationId xmlns:a16="http://schemas.microsoft.com/office/drawing/2014/main" id="{00FA787B-8F89-6F46-ABF9-B801D1D4BA3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8848551" y="2440869"/>
            <a:ext cx="2488050" cy="877729"/>
          </a:xfrm>
          <a:prstGeom prst="rect">
            <a:avLst/>
          </a:prstGeom>
        </p:spPr>
      </p:pic>
    </p:spTree>
    <p:extLst>
      <p:ext uri="{BB962C8B-B14F-4D97-AF65-F5344CB8AC3E}">
        <p14:creationId xmlns:p14="http://schemas.microsoft.com/office/powerpoint/2010/main" val="35592610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74513" cy="2215991"/>
          </a:xfrm>
          <a:prstGeom prst="rect">
            <a:avLst/>
          </a:prstGeom>
          <a:noFill/>
        </p:spPr>
        <p:txBody>
          <a:bodyPr wrap="square" lIns="0" tIns="0" rIns="0" bIns="0" rtlCol="0">
            <a:spAutoFit/>
          </a:bodyPr>
          <a:lstStyle/>
          <a:p>
            <a:r>
              <a:rPr lang="en-US" sz="1600">
                <a:latin typeface="News Gothic MT" panose="020B0503020103020203" pitchFamily="34" charset="0"/>
              </a:rPr>
              <a:t>In 2021 the Chisholm brand introduces a new </a:t>
            </a:r>
            <a:br>
              <a:rPr lang="en-US" sz="1600">
                <a:latin typeface="News Gothic MT" panose="020B0503020103020203" pitchFamily="34" charset="0"/>
              </a:rPr>
            </a:br>
            <a:r>
              <a:rPr lang="en-US" sz="1600">
                <a:latin typeface="News Gothic MT" panose="020B0503020103020203" pitchFamily="34" charset="0"/>
              </a:rPr>
              <a:t>PC font. When Proxima Nova A is not available, </a:t>
            </a:r>
            <a:br>
              <a:rPr lang="en-US" sz="1600">
                <a:latin typeface="News Gothic MT" panose="020B0503020103020203" pitchFamily="34" charset="0"/>
              </a:rPr>
            </a:br>
            <a:r>
              <a:rPr lang="en-US" sz="1600">
                <a:latin typeface="News Gothic MT" panose="020B0503020103020203" pitchFamily="34" charset="0"/>
              </a:rPr>
              <a:t>News Gothic MT is the secondary option for font selection. News Gothic MT has both regular and bold weights available throughout Microsoft software. </a:t>
            </a:r>
          </a:p>
          <a:p>
            <a:endParaRPr lang="en-US" sz="1600">
              <a:latin typeface="News Gothic MT" panose="020B0503020103020203" pitchFamily="34" charset="0"/>
            </a:endParaRPr>
          </a:p>
          <a:p>
            <a:r>
              <a:rPr lang="en-US" sz="1600">
                <a:latin typeface="News Gothic MT" panose="020B0503020103020203" pitchFamily="34" charset="0"/>
              </a:rPr>
              <a:t>News Gothic MT is also a web-friendly typeface, so it may be used on digital communications such as the Chisholm website and intranet.</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95999" y="3036882"/>
            <a:ext cx="5763768" cy="184666"/>
          </a:xfrm>
          <a:prstGeom prst="rect">
            <a:avLst/>
          </a:prstGeom>
          <a:noFill/>
        </p:spPr>
        <p:txBody>
          <a:bodyPr wrap="square" lIns="0" tIns="0" rIns="0" bIns="0" rtlCol="0">
            <a:spAutoFit/>
          </a:bodyPr>
          <a:lstStyle/>
          <a:p>
            <a:r>
              <a:rPr lang="en-US" sz="1200" b="1">
                <a:latin typeface="News Gothic MT" panose="020B0503020103020203" pitchFamily="34" charset="0"/>
              </a:rPr>
              <a:t>News Gothic MT Bold</a:t>
            </a:r>
            <a:endParaRPr lang="en-US" sz="1200">
              <a:latin typeface="News Gothic MT" panose="020B0503020103020203" pitchFamily="34" charset="0"/>
            </a:endParaRPr>
          </a:p>
        </p:txBody>
      </p:sp>
      <p:sp>
        <p:nvSpPr>
          <p:cNvPr id="22" name="TextBox 21">
            <a:extLst>
              <a:ext uri="{FF2B5EF4-FFF2-40B4-BE49-F238E27FC236}">
                <a16:creationId xmlns:a16="http://schemas.microsoft.com/office/drawing/2014/main" id="{3B700127-C8EE-A44F-894D-ED4D21B8ED03}"/>
              </a:ext>
            </a:extLst>
          </p:cNvPr>
          <p:cNvSpPr txBox="1"/>
          <p:nvPr userDrawn="1"/>
        </p:nvSpPr>
        <p:spPr>
          <a:xfrm>
            <a:off x="6095999" y="3328236"/>
            <a:ext cx="3919870" cy="646331"/>
          </a:xfrm>
          <a:prstGeom prst="rect">
            <a:avLst/>
          </a:prstGeom>
          <a:noFill/>
        </p:spPr>
        <p:txBody>
          <a:bodyPr wrap="square" lIns="0" tIns="0" rIns="0" bIns="0" rtlCol="0">
            <a:spAutoFit/>
          </a:bodyPr>
          <a:lstStyle/>
          <a:p>
            <a:r>
              <a:rPr lang="en-AU" sz="1400" b="1" i="0" kern="1200" spc="100" baseline="0">
                <a:solidFill>
                  <a:schemeClr val="tx1"/>
                </a:solidFill>
                <a:effectLst/>
                <a:latin typeface="News Gothic MT" panose="020B0503020103020203" pitchFamily="34" charset="0"/>
                <a:ea typeface="+mn-ea"/>
                <a:cs typeface="+mn-cs"/>
              </a:rPr>
              <a:t>ABCDEFGHIJKLMNOPQRSTUVWXYZ</a:t>
            </a:r>
          </a:p>
          <a:p>
            <a:r>
              <a:rPr lang="en-AU" sz="1400" b="1" i="0" kern="1200" spc="100" baseline="0">
                <a:solidFill>
                  <a:schemeClr val="tx1"/>
                </a:solidFill>
                <a:effectLst/>
                <a:latin typeface="News Gothic MT" panose="020B0503020103020203" pitchFamily="34" charset="0"/>
                <a:ea typeface="+mn-ea"/>
                <a:cs typeface="+mn-cs"/>
              </a:rPr>
              <a:t>abcdefghijklmnopqrstuvwxyz</a:t>
            </a:r>
          </a:p>
          <a:p>
            <a:r>
              <a:rPr lang="en-AU" sz="1400" b="1" i="0" kern="1200" spc="100" baseline="0">
                <a:solidFill>
                  <a:schemeClr val="tx1"/>
                </a:solidFill>
                <a:effectLst/>
                <a:latin typeface="News Gothic MT" panose="020B0503020103020203" pitchFamily="34" charset="0"/>
                <a:ea typeface="+mn-ea"/>
                <a:cs typeface="+mn-cs"/>
              </a:rPr>
              <a:t>0123456789 @#$%&amp;()?</a:t>
            </a:r>
          </a:p>
        </p:txBody>
      </p:sp>
      <p:sp>
        <p:nvSpPr>
          <p:cNvPr id="23" name="TextBox 22">
            <a:extLst>
              <a:ext uri="{FF2B5EF4-FFF2-40B4-BE49-F238E27FC236}">
                <a16:creationId xmlns:a16="http://schemas.microsoft.com/office/drawing/2014/main" id="{557B5C35-D698-AC43-963B-03534170CBCC}"/>
              </a:ext>
            </a:extLst>
          </p:cNvPr>
          <p:cNvSpPr txBox="1"/>
          <p:nvPr userDrawn="1"/>
        </p:nvSpPr>
        <p:spPr>
          <a:xfrm>
            <a:off x="6095999" y="4561621"/>
            <a:ext cx="5429694" cy="646331"/>
          </a:xfrm>
          <a:prstGeom prst="rect">
            <a:avLst/>
          </a:prstGeom>
          <a:noFill/>
        </p:spPr>
        <p:txBody>
          <a:bodyPr wrap="square" lIns="0" tIns="0" rIns="0" bIns="0" rtlCol="0">
            <a:spAutoFit/>
          </a:bodyPr>
          <a:lstStyle/>
          <a:p>
            <a:r>
              <a:rPr lang="en-AU" sz="1400" b="0" i="0" kern="1200" spc="100" baseline="0">
                <a:solidFill>
                  <a:schemeClr val="tx1"/>
                </a:solidFill>
                <a:effectLst/>
                <a:latin typeface="News Gothic MT" panose="020B0503020103020203" pitchFamily="34" charset="0"/>
                <a:ea typeface="+mn-ea"/>
                <a:cs typeface="+mn-cs"/>
              </a:rPr>
              <a:t>ABCDEFGHIJKLMNOPQRSTUVWXYZ</a:t>
            </a:r>
          </a:p>
          <a:p>
            <a:r>
              <a:rPr lang="en-AU" sz="1400" b="0" i="0" kern="1200" spc="100" baseline="0">
                <a:solidFill>
                  <a:schemeClr val="tx1"/>
                </a:solidFill>
                <a:effectLst/>
                <a:latin typeface="News Gothic MT" panose="020B0503020103020203" pitchFamily="34" charset="0"/>
                <a:ea typeface="+mn-ea"/>
                <a:cs typeface="+mn-cs"/>
              </a:rPr>
              <a:t>abcdefghijklmnopqrstuvwxyz</a:t>
            </a:r>
          </a:p>
          <a:p>
            <a:r>
              <a:rPr lang="en-AU" sz="1400" b="0" i="0" kern="1200" spc="100" baseline="0">
                <a:solidFill>
                  <a:schemeClr val="tx1"/>
                </a:solidFill>
                <a:effectLst/>
                <a:latin typeface="News Gothic MT" panose="020B0503020103020203" pitchFamily="34" charset="0"/>
                <a:ea typeface="+mn-ea"/>
                <a:cs typeface="+mn-cs"/>
              </a:rPr>
              <a:t>0123456789 @#$%&amp;()?</a:t>
            </a:r>
          </a:p>
        </p:txBody>
      </p:sp>
      <p:sp>
        <p:nvSpPr>
          <p:cNvPr id="25" name="TextBox 24">
            <a:extLst>
              <a:ext uri="{FF2B5EF4-FFF2-40B4-BE49-F238E27FC236}">
                <a16:creationId xmlns:a16="http://schemas.microsoft.com/office/drawing/2014/main" id="{C139679A-20FC-A54D-87D2-DD82F249CA33}"/>
              </a:ext>
            </a:extLst>
          </p:cNvPr>
          <p:cNvSpPr txBox="1"/>
          <p:nvPr userDrawn="1"/>
        </p:nvSpPr>
        <p:spPr>
          <a:xfrm>
            <a:off x="6095999" y="4280892"/>
            <a:ext cx="5763768" cy="184666"/>
          </a:xfrm>
          <a:prstGeom prst="rect">
            <a:avLst/>
          </a:prstGeom>
          <a:noFill/>
        </p:spPr>
        <p:txBody>
          <a:bodyPr wrap="square" lIns="0" tIns="0" rIns="0" bIns="0" rtlCol="0">
            <a:spAutoFit/>
          </a:bodyPr>
          <a:lstStyle/>
          <a:p>
            <a:r>
              <a:rPr lang="en-US" sz="1200" b="1">
                <a:latin typeface="News Gothic MT" panose="020B0503020103020203" pitchFamily="34" charset="0"/>
              </a:rPr>
              <a:t>News Gothic MT Regular</a:t>
            </a:r>
            <a:endParaRPr lang="en-US" sz="1200">
              <a:latin typeface="News Gothic MT" panose="020B0503020103020203" pitchFamily="34" charset="0"/>
            </a:endParaRPr>
          </a:p>
        </p:txBody>
      </p:sp>
      <p:sp>
        <p:nvSpPr>
          <p:cNvPr id="27" name="TextBox 26">
            <a:extLst>
              <a:ext uri="{FF2B5EF4-FFF2-40B4-BE49-F238E27FC236}">
                <a16:creationId xmlns:a16="http://schemas.microsoft.com/office/drawing/2014/main" id="{11AEC735-00A8-A74D-8A9C-45BCBD9847DC}"/>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Fonts</a:t>
            </a:r>
          </a:p>
        </p:txBody>
      </p:sp>
    </p:spTree>
    <p:extLst>
      <p:ext uri="{BB962C8B-B14F-4D97-AF65-F5344CB8AC3E}">
        <p14:creationId xmlns:p14="http://schemas.microsoft.com/office/powerpoint/2010/main" val="381778898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48" name="Picture 47" descr="A screenshot of a phone&#10;&#10;Description automatically generated with low confidence">
            <a:extLst>
              <a:ext uri="{FF2B5EF4-FFF2-40B4-BE49-F238E27FC236}">
                <a16:creationId xmlns:a16="http://schemas.microsoft.com/office/drawing/2014/main" id="{83F84134-72C3-2C47-88AA-18F862B39A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0540" y="1722855"/>
            <a:ext cx="1634929" cy="3790819"/>
          </a:xfrm>
          <a:prstGeom prst="rect">
            <a:avLst/>
          </a:prstGeom>
        </p:spPr>
      </p:pic>
      <p:sp>
        <p:nvSpPr>
          <p:cNvPr id="8" name="Rectangle 7">
            <a:extLst>
              <a:ext uri="{FF2B5EF4-FFF2-40B4-BE49-F238E27FC236}">
                <a16:creationId xmlns:a16="http://schemas.microsoft.com/office/drawing/2014/main" id="{D6A07719-13DD-7C41-B688-0DDFFC03E05E}"/>
              </a:ext>
            </a:extLst>
          </p:cNvPr>
          <p:cNvSpPr/>
          <p:nvPr userDrawn="1"/>
        </p:nvSpPr>
        <p:spPr>
          <a:xfrm>
            <a:off x="787329" y="5687236"/>
            <a:ext cx="1683469" cy="430887"/>
          </a:xfrm>
          <a:prstGeom prst="rect">
            <a:avLst/>
          </a:prstGeom>
        </p:spPr>
        <p:txBody>
          <a:bodyPr wrap="square" lIns="0" tIns="0" rIns="0" bIns="0">
            <a:spAutoFit/>
          </a:bodyPr>
          <a:lstStyle/>
          <a:p>
            <a:endParaRPr lang="en-AU" sz="1000" b="0" i="0" kern="1200">
              <a:solidFill>
                <a:srgbClr val="2C334F"/>
              </a:solidFill>
              <a:effectLst/>
              <a:latin typeface="News Gothic MT" panose="020B0503020103020203" pitchFamily="34" charset="0"/>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1. </a:t>
            </a:r>
            <a:r>
              <a:rPr lang="en-AU" sz="900" b="0" i="0" kern="1200">
                <a:solidFill>
                  <a:srgbClr val="2C334F"/>
                </a:solidFill>
                <a:effectLst/>
                <a:latin typeface="News Gothic MT" panose="020B0503020103020203" pitchFamily="34" charset="0"/>
                <a:ea typeface="+mn-ea"/>
                <a:cs typeface="+mn-cs"/>
              </a:rPr>
              <a:t>Right click on the object and select format shape.</a:t>
            </a:r>
            <a:endParaRPr lang="en-AU" sz="1000" b="0" i="0" kern="1200">
              <a:solidFill>
                <a:srgbClr val="2C334F"/>
              </a:solidFill>
              <a:effectLst/>
              <a:latin typeface="News Gothic MT" panose="020B0503020103020203" pitchFamily="34" charset="0"/>
              <a:ea typeface="+mn-ea"/>
              <a:cs typeface="+mn-cs"/>
            </a:endParaRPr>
          </a:p>
        </p:txBody>
      </p:sp>
      <p:sp>
        <p:nvSpPr>
          <p:cNvPr id="9" name="Rectangle 8">
            <a:extLst>
              <a:ext uri="{FF2B5EF4-FFF2-40B4-BE49-F238E27FC236}">
                <a16:creationId xmlns:a16="http://schemas.microsoft.com/office/drawing/2014/main" id="{51384BC5-8F63-9E49-9C08-ED8BC127F3B2}"/>
              </a:ext>
            </a:extLst>
          </p:cNvPr>
          <p:cNvSpPr/>
          <p:nvPr userDrawn="1"/>
        </p:nvSpPr>
        <p:spPr>
          <a:xfrm>
            <a:off x="3209386" y="5687236"/>
            <a:ext cx="1634959" cy="846386"/>
          </a:xfrm>
          <a:prstGeom prst="rect">
            <a:avLst/>
          </a:prstGeom>
        </p:spPr>
        <p:txBody>
          <a:bodyPr wrap="square" lIns="0" tIns="0" rIns="0" bIns="0">
            <a:spAutoFit/>
          </a:bodyPr>
          <a:lstStyle/>
          <a:p>
            <a:pPr>
              <a:buFontTx/>
              <a:buNone/>
            </a:pPr>
            <a:endParaRPr lang="en-AU" sz="1000" b="1" kern="1200">
              <a:solidFill>
                <a:srgbClr val="2C334F"/>
              </a:solidFill>
              <a:effectLst/>
              <a:latin typeface="+mn-lt"/>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2.</a:t>
            </a:r>
            <a:r>
              <a:rPr lang="en-AU" sz="900" b="0" i="0" kern="1200">
                <a:solidFill>
                  <a:srgbClr val="2C334F"/>
                </a:solidFill>
                <a:effectLst/>
                <a:latin typeface="News Gothic MT" panose="020B0503020103020203" pitchFamily="34" charset="0"/>
                <a:ea typeface="+mn-ea"/>
                <a:cs typeface="+mn-cs"/>
              </a:rPr>
              <a:t> A pop out box will appear to the right. Navigate to the Shape Options tab and choose the Picture or texture fill option under fill.</a:t>
            </a:r>
          </a:p>
        </p:txBody>
      </p:sp>
      <p:sp>
        <p:nvSpPr>
          <p:cNvPr id="11" name="Rectangle 10">
            <a:extLst>
              <a:ext uri="{FF2B5EF4-FFF2-40B4-BE49-F238E27FC236}">
                <a16:creationId xmlns:a16="http://schemas.microsoft.com/office/drawing/2014/main" id="{B91659A9-FF61-0E4D-91C9-003DF3C4BD49}"/>
              </a:ext>
            </a:extLst>
          </p:cNvPr>
          <p:cNvSpPr/>
          <p:nvPr userDrawn="1"/>
        </p:nvSpPr>
        <p:spPr>
          <a:xfrm>
            <a:off x="5548032" y="5687236"/>
            <a:ext cx="1634959" cy="569387"/>
          </a:xfrm>
          <a:prstGeom prst="rect">
            <a:avLst/>
          </a:prstGeom>
        </p:spPr>
        <p:txBody>
          <a:bodyPr wrap="square" lIns="0" tIns="0" rIns="0" bIns="0">
            <a:spAutoFit/>
          </a:bodyPr>
          <a:lstStyle/>
          <a:p>
            <a:pPr>
              <a:buFontTx/>
              <a:buNone/>
            </a:pPr>
            <a:endParaRPr lang="en-AU" sz="1000" b="1" kern="1200">
              <a:solidFill>
                <a:srgbClr val="2C334F"/>
              </a:solidFill>
              <a:effectLst/>
              <a:latin typeface="+mn-lt"/>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3. </a:t>
            </a:r>
            <a:r>
              <a:rPr lang="en-AU" sz="900" b="0" i="0" kern="1200">
                <a:solidFill>
                  <a:srgbClr val="2C334F"/>
                </a:solidFill>
                <a:effectLst/>
                <a:latin typeface="News Gothic MT" panose="020B0503020103020203" pitchFamily="34" charset="0"/>
                <a:ea typeface="+mn-ea"/>
                <a:cs typeface="+mn-cs"/>
              </a:rPr>
              <a:t>Now you can choose to insert a picture from a file or Clipboard.</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78437"/>
            <a:ext cx="184731" cy="338554"/>
          </a:xfrm>
          <a:prstGeom prst="rect">
            <a:avLst/>
          </a:prstGeom>
          <a:noFill/>
        </p:spPr>
        <p:txBody>
          <a:bodyPr wrap="square" rtlCol="0">
            <a:spAutoFit/>
          </a:bodyPr>
          <a:lstStyle/>
          <a:p>
            <a:endParaRPr lang="en-US"/>
          </a:p>
        </p:txBody>
      </p:sp>
      <p:cxnSp>
        <p:nvCxnSpPr>
          <p:cNvPr id="14" name="Straight Connector 13">
            <a:extLst>
              <a:ext uri="{FF2B5EF4-FFF2-40B4-BE49-F238E27FC236}">
                <a16:creationId xmlns:a16="http://schemas.microsoft.com/office/drawing/2014/main" id="{70C9BF38-385E-F640-840E-47BD3A8CEC03}"/>
              </a:ext>
            </a:extLst>
          </p:cNvPr>
          <p:cNvCxnSpPr>
            <a:cxnSpLocks/>
          </p:cNvCxnSpPr>
          <p:nvPr userDrawn="1"/>
        </p:nvCxnSpPr>
        <p:spPr>
          <a:xfrm>
            <a:off x="7902034" y="1804412"/>
            <a:ext cx="0" cy="4203611"/>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A44E206-73D4-0847-AE24-C8EB45DF7205}"/>
              </a:ext>
            </a:extLst>
          </p:cNvPr>
          <p:cNvSpPr/>
          <p:nvPr userDrawn="1"/>
        </p:nvSpPr>
        <p:spPr>
          <a:xfrm>
            <a:off x="781254" y="1343208"/>
            <a:ext cx="726525" cy="221018"/>
          </a:xfrm>
          <a:prstGeom prst="rect">
            <a:avLst/>
          </a:prstGeom>
        </p:spPr>
        <p:txBody>
          <a:bodyPr wrap="square" lIns="0" tIns="0" rIns="72000" bIns="36000">
            <a:spAutoFit/>
          </a:bodyPr>
          <a:lstStyle/>
          <a:p>
            <a:r>
              <a:rPr lang="en-AU" sz="1200" b="1" i="0" kern="1200">
                <a:solidFill>
                  <a:srgbClr val="2C334F"/>
                </a:solidFill>
                <a:effectLst/>
                <a:latin typeface="News Gothic MT" panose="020B0503020103020203" pitchFamily="34" charset="0"/>
                <a:ea typeface="+mn-ea"/>
                <a:cs typeface="+mn-cs"/>
              </a:rPr>
              <a:t>Option 1</a:t>
            </a:r>
          </a:p>
        </p:txBody>
      </p:sp>
      <p:sp>
        <p:nvSpPr>
          <p:cNvPr id="16" name="Rectangle 15">
            <a:extLst>
              <a:ext uri="{FF2B5EF4-FFF2-40B4-BE49-F238E27FC236}">
                <a16:creationId xmlns:a16="http://schemas.microsoft.com/office/drawing/2014/main" id="{940EBCCF-3E50-6A4A-A5C0-B2D636DCEBEA}"/>
              </a:ext>
            </a:extLst>
          </p:cNvPr>
          <p:cNvSpPr/>
          <p:nvPr userDrawn="1"/>
        </p:nvSpPr>
        <p:spPr>
          <a:xfrm>
            <a:off x="8646386" y="1343208"/>
            <a:ext cx="726525" cy="221018"/>
          </a:xfrm>
          <a:prstGeom prst="rect">
            <a:avLst/>
          </a:prstGeom>
        </p:spPr>
        <p:txBody>
          <a:bodyPr wrap="square" lIns="0" tIns="0" rIns="72000" bIns="36000">
            <a:spAutoFit/>
          </a:bodyPr>
          <a:lstStyle/>
          <a:p>
            <a:r>
              <a:rPr lang="en-AU" sz="1200" b="1" i="0" kern="1200">
                <a:solidFill>
                  <a:srgbClr val="2C334F"/>
                </a:solidFill>
                <a:effectLst/>
                <a:latin typeface="News Gothic MT" panose="020B0503020103020203" pitchFamily="34" charset="0"/>
                <a:ea typeface="+mn-ea"/>
                <a:cs typeface="+mn-cs"/>
              </a:rPr>
              <a:t>Option 2</a:t>
            </a:r>
          </a:p>
        </p:txBody>
      </p:sp>
      <p:sp>
        <p:nvSpPr>
          <p:cNvPr id="17" name="Rectangle 16">
            <a:extLst>
              <a:ext uri="{FF2B5EF4-FFF2-40B4-BE49-F238E27FC236}">
                <a16:creationId xmlns:a16="http://schemas.microsoft.com/office/drawing/2014/main" id="{35B590FA-9250-6744-A952-55AF0AFA97DD}"/>
              </a:ext>
            </a:extLst>
          </p:cNvPr>
          <p:cNvSpPr/>
          <p:nvPr userDrawn="1"/>
        </p:nvSpPr>
        <p:spPr>
          <a:xfrm>
            <a:off x="8670594" y="3770087"/>
            <a:ext cx="1819192" cy="724988"/>
          </a:xfrm>
          <a:prstGeom prst="rect">
            <a:avLst/>
          </a:prstGeom>
        </p:spPr>
        <p:txBody>
          <a:bodyPr wrap="square" lIns="0" tIns="0" rIns="72000" bIns="36000" anchor="t" anchorCtr="0">
            <a:noAutofit/>
          </a:bodyPr>
          <a:lstStyle/>
          <a:p>
            <a:endParaRPr lang="en-AU" sz="1000" b="0" i="0" kern="1200">
              <a:solidFill>
                <a:srgbClr val="2C334F"/>
              </a:solidFill>
              <a:effectLst/>
              <a:latin typeface="News Gothic MT" panose="020B0503020103020203" pitchFamily="34" charset="0"/>
              <a:ea typeface="+mn-ea"/>
              <a:cs typeface="+mn-cs"/>
            </a:endParaRPr>
          </a:p>
          <a:p>
            <a:pPr marL="0" indent="0">
              <a:buFontTx/>
              <a:buNone/>
            </a:pPr>
            <a:r>
              <a:rPr lang="en-AU" sz="900" b="1" i="0" kern="1200">
                <a:solidFill>
                  <a:srgbClr val="2C334F"/>
                </a:solidFill>
                <a:effectLst/>
                <a:latin typeface="News Gothic MT" panose="020B0503020103020203" pitchFamily="34" charset="0"/>
                <a:ea typeface="+mn-ea"/>
                <a:cs typeface="+mn-cs"/>
              </a:rPr>
              <a:t>Step 1. </a:t>
            </a:r>
            <a:r>
              <a:rPr lang="en-AU" sz="900" b="0" i="0" kern="1200">
                <a:solidFill>
                  <a:srgbClr val="2C334F"/>
                </a:solidFill>
                <a:effectLst/>
                <a:latin typeface="News Gothic MT" panose="020B0503020103020203" pitchFamily="34" charset="0"/>
                <a:ea typeface="+mn-ea"/>
                <a:cs typeface="+mn-cs"/>
              </a:rPr>
              <a:t>Click on the icon in the centre of box. When the pop up box appears navigate to the file you wish to insert.</a:t>
            </a:r>
            <a:endParaRPr lang="en-AU" sz="1000" b="0" i="0" kern="1200">
              <a:solidFill>
                <a:srgbClr val="2C334F"/>
              </a:solidFill>
              <a:effectLst/>
              <a:latin typeface="News Gothic MT" panose="020B0503020103020203" pitchFamily="34" charset="0"/>
              <a:ea typeface="+mn-ea"/>
              <a:cs typeface="+mn-cs"/>
            </a:endParaRPr>
          </a:p>
        </p:txBody>
      </p:sp>
      <p:sp>
        <p:nvSpPr>
          <p:cNvPr id="18" name="Rectangle 17">
            <a:extLst>
              <a:ext uri="{FF2B5EF4-FFF2-40B4-BE49-F238E27FC236}">
                <a16:creationId xmlns:a16="http://schemas.microsoft.com/office/drawing/2014/main" id="{A9B54BB4-217D-AE48-8200-BA50317AB217}"/>
              </a:ext>
            </a:extLst>
          </p:cNvPr>
          <p:cNvSpPr/>
          <p:nvPr userDrawn="1"/>
        </p:nvSpPr>
        <p:spPr>
          <a:xfrm>
            <a:off x="8640623" y="1764939"/>
            <a:ext cx="1770786" cy="2005148"/>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sp>
        <p:nvSpPr>
          <p:cNvPr id="19" name="Oval 18">
            <a:extLst>
              <a:ext uri="{FF2B5EF4-FFF2-40B4-BE49-F238E27FC236}">
                <a16:creationId xmlns:a16="http://schemas.microsoft.com/office/drawing/2014/main" id="{BD48EE0C-8058-E349-A681-F6E2AB385445}"/>
              </a:ext>
            </a:extLst>
          </p:cNvPr>
          <p:cNvSpPr/>
          <p:nvPr userDrawn="1"/>
        </p:nvSpPr>
        <p:spPr>
          <a:xfrm>
            <a:off x="9140045" y="2705101"/>
            <a:ext cx="796834" cy="352698"/>
          </a:xfrm>
          <a:prstGeom prst="ellipse">
            <a:avLst/>
          </a:prstGeom>
          <a:ln w="28575">
            <a:solidFill>
              <a:srgbClr val="FF0000"/>
            </a:solidFill>
          </a:ln>
        </p:spPr>
        <p:txBody>
          <a:bodyPr wrap="square" rtlCol="0" anchor="ctr">
            <a:spAutoFit/>
          </a:bodyPr>
          <a:lstStyle/>
          <a:p>
            <a:pPr algn="ctr">
              <a:lnSpc>
                <a:spcPct val="75000"/>
              </a:lnSpc>
              <a:spcBef>
                <a:spcPts val="600"/>
              </a:spcBef>
              <a:spcAft>
                <a:spcPts val="600"/>
              </a:spcAft>
            </a:pPr>
            <a:endParaRPr lang="en-US" sz="3428" b="1">
              <a:solidFill>
                <a:srgbClr val="00A9E8"/>
              </a:solidFill>
              <a:effectLst/>
              <a:latin typeface="Proxima Nova A" panose="020B0503030502060204" pitchFamily="34" charset="0"/>
            </a:endParaRPr>
          </a:p>
        </p:txBody>
      </p:sp>
      <p:pic>
        <p:nvPicPr>
          <p:cNvPr id="45" name="Picture 44" descr="Graphical user interface, application&#10;&#10;Description automatically generated">
            <a:extLst>
              <a:ext uri="{FF2B5EF4-FFF2-40B4-BE49-F238E27FC236}">
                <a16:creationId xmlns:a16="http://schemas.microsoft.com/office/drawing/2014/main" id="{50655C90-DD67-E54C-B9EA-6CBC4418FE5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7329" y="2628425"/>
            <a:ext cx="1432621" cy="2997193"/>
          </a:xfrm>
          <a:prstGeom prst="rect">
            <a:avLst/>
          </a:prstGeom>
        </p:spPr>
      </p:pic>
      <p:sp>
        <p:nvSpPr>
          <p:cNvPr id="46" name="Oval 45">
            <a:extLst>
              <a:ext uri="{FF2B5EF4-FFF2-40B4-BE49-F238E27FC236}">
                <a16:creationId xmlns:a16="http://schemas.microsoft.com/office/drawing/2014/main" id="{B6ED3067-FC5D-C544-B83C-F71E00F9A88B}"/>
              </a:ext>
            </a:extLst>
          </p:cNvPr>
          <p:cNvSpPr/>
          <p:nvPr userDrawn="1"/>
        </p:nvSpPr>
        <p:spPr>
          <a:xfrm>
            <a:off x="657503" y="4306715"/>
            <a:ext cx="1324436" cy="381678"/>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BC9D6DC-5B88-4F4B-B2DA-9F62E76A9888}"/>
              </a:ext>
            </a:extLst>
          </p:cNvPr>
          <p:cNvSpPr/>
          <p:nvPr userDrawn="1"/>
        </p:nvSpPr>
        <p:spPr>
          <a:xfrm>
            <a:off x="3019470" y="1829980"/>
            <a:ext cx="1154913" cy="332825"/>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31715F6-EE84-3D4B-BD4C-1AEC240758D9}"/>
              </a:ext>
            </a:extLst>
          </p:cNvPr>
          <p:cNvSpPr/>
          <p:nvPr userDrawn="1"/>
        </p:nvSpPr>
        <p:spPr>
          <a:xfrm>
            <a:off x="3017276" y="2862114"/>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A screenshot of a phone&#10;&#10;Description automatically generated with low confidence">
            <a:extLst>
              <a:ext uri="{FF2B5EF4-FFF2-40B4-BE49-F238E27FC236}">
                <a16:creationId xmlns:a16="http://schemas.microsoft.com/office/drawing/2014/main" id="{ECE3FFA6-12C7-3541-9185-8CF76F3D3B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38986" y="1737845"/>
            <a:ext cx="1634929" cy="3790819"/>
          </a:xfrm>
          <a:prstGeom prst="rect">
            <a:avLst/>
          </a:prstGeom>
        </p:spPr>
      </p:pic>
      <p:sp>
        <p:nvSpPr>
          <p:cNvPr id="53" name="Oval 52">
            <a:extLst>
              <a:ext uri="{FF2B5EF4-FFF2-40B4-BE49-F238E27FC236}">
                <a16:creationId xmlns:a16="http://schemas.microsoft.com/office/drawing/2014/main" id="{8E454B7E-F26D-774D-9886-07F741812095}"/>
              </a:ext>
            </a:extLst>
          </p:cNvPr>
          <p:cNvSpPr/>
          <p:nvPr userDrawn="1"/>
        </p:nvSpPr>
        <p:spPr>
          <a:xfrm>
            <a:off x="5483158" y="3446731"/>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69AF048E-3E2E-8344-BC9A-87489DF5A5ED}"/>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84811" y="1722855"/>
            <a:ext cx="1432614" cy="804521"/>
          </a:xfrm>
          <a:prstGeom prst="rect">
            <a:avLst/>
          </a:prstGeom>
          <a:blipFill>
            <a:blip r:embed="rId6" cstate="screen">
              <a:extLst>
                <a:ext uri="{28A0092B-C50C-407E-A947-70E740481C1C}">
                  <a14:useLocalDpi xmlns:a14="http://schemas.microsoft.com/office/drawing/2010/main"/>
                </a:ext>
              </a:extLst>
            </a:blip>
            <a:stretch>
              <a:fillRect/>
            </a:stretch>
          </a:blipFill>
        </p:spPr>
      </p:pic>
      <p:pic>
        <p:nvPicPr>
          <p:cNvPr id="55" name="Picture 54">
            <a:extLst>
              <a:ext uri="{FF2B5EF4-FFF2-40B4-BE49-F238E27FC236}">
                <a16:creationId xmlns:a16="http://schemas.microsoft.com/office/drawing/2014/main" id="{C09A204B-9335-B249-B458-A4479C29CC7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784809" y="2042350"/>
            <a:ext cx="1432613" cy="505394"/>
          </a:xfrm>
          <a:prstGeom prst="rect">
            <a:avLst/>
          </a:prstGeom>
        </p:spPr>
      </p:pic>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7732759" cy="677108"/>
          </a:xfrm>
          <a:prstGeom prst="rect">
            <a:avLst/>
          </a:prstGeom>
          <a:noFill/>
        </p:spPr>
        <p:txBody>
          <a:bodyPr wrap="square" lIns="0" tIns="0" rIns="0" bIns="0" rtlCol="0">
            <a:spAutoFit/>
          </a:bodyPr>
          <a:lstStyle/>
          <a:p>
            <a:r>
              <a:rPr lang="en-US" sz="4400" b="1" i="0">
                <a:solidFill>
                  <a:srgbClr val="1B4298"/>
                </a:solidFill>
                <a:latin typeface="News Gothic MT" panose="020B0503020103020203" pitchFamily="34" charset="0"/>
              </a:rPr>
              <a:t>Adding an image into a box</a:t>
            </a:r>
          </a:p>
        </p:txBody>
      </p:sp>
    </p:spTree>
    <p:extLst>
      <p:ext uri="{BB962C8B-B14F-4D97-AF65-F5344CB8AC3E}">
        <p14:creationId xmlns:p14="http://schemas.microsoft.com/office/powerpoint/2010/main" val="1932750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A07719-13DD-7C41-B688-0DDFFC03E05E}"/>
              </a:ext>
            </a:extLst>
          </p:cNvPr>
          <p:cNvSpPr/>
          <p:nvPr userDrawn="1"/>
        </p:nvSpPr>
        <p:spPr>
          <a:xfrm>
            <a:off x="781257" y="1836126"/>
            <a:ext cx="3108692" cy="2831544"/>
          </a:xfrm>
          <a:prstGeom prst="rect">
            <a:avLst/>
          </a:prstGeom>
        </p:spPr>
        <p:txBody>
          <a:bodyPr wrap="square" lIns="0" tIns="0" rIns="0" bIns="0">
            <a:spAutoFit/>
          </a:bodyPr>
          <a:lstStyle/>
          <a:p>
            <a:r>
              <a:rPr lang="en-AU" sz="1200" b="1" i="0" u="none" strike="noStrike" kern="1200">
                <a:solidFill>
                  <a:srgbClr val="1B4298"/>
                </a:solidFill>
                <a:effectLst/>
                <a:latin typeface="News Gothic MT" panose="020B0503020103020203" pitchFamily="34" charset="0"/>
                <a:ea typeface="+mn-ea"/>
                <a:cs typeface="+mn-cs"/>
              </a:rPr>
              <a:t>Compress pictures in your presentation.</a:t>
            </a:r>
          </a:p>
          <a:p>
            <a:endParaRPr lang="en-AU" sz="10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Select a picture in your document. The </a:t>
            </a:r>
            <a:r>
              <a:rPr lang="en-AU" sz="900" b="1" i="0" u="none" strike="noStrike" kern="1200">
                <a:solidFill>
                  <a:schemeClr val="tx1"/>
                </a:solidFill>
                <a:effectLst/>
                <a:latin typeface="News Gothic MT" panose="020B0503020103020203" pitchFamily="34" charset="0"/>
                <a:ea typeface="+mn-ea"/>
                <a:cs typeface="+mn-cs"/>
              </a:rPr>
              <a:t>Picture Format </a:t>
            </a:r>
            <a:r>
              <a:rPr lang="en-AU" sz="900" b="0" i="0" u="none" strike="noStrike" kern="1200">
                <a:solidFill>
                  <a:schemeClr val="tx1"/>
                </a:solidFill>
                <a:effectLst/>
                <a:latin typeface="News Gothic MT" panose="020B0503020103020203" pitchFamily="34" charset="0"/>
                <a:ea typeface="+mn-ea"/>
                <a:cs typeface="+mn-cs"/>
              </a:rPr>
              <a:t>tab appears.</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On the </a:t>
            </a:r>
            <a:r>
              <a:rPr lang="en-AU" sz="900" b="1" i="0" u="none" strike="noStrike" kern="1200">
                <a:solidFill>
                  <a:schemeClr val="tx1"/>
                </a:solidFill>
                <a:effectLst/>
                <a:latin typeface="News Gothic MT" panose="020B0503020103020203" pitchFamily="34" charset="0"/>
                <a:ea typeface="+mn-ea"/>
                <a:cs typeface="+mn-cs"/>
              </a:rPr>
              <a:t>Picture Format </a:t>
            </a:r>
            <a:r>
              <a:rPr lang="en-AU" sz="900" b="0" i="0" u="none" strike="noStrike" kern="1200">
                <a:solidFill>
                  <a:schemeClr val="tx1"/>
                </a:solidFill>
                <a:effectLst/>
                <a:latin typeface="News Gothic MT" panose="020B0503020103020203" pitchFamily="34" charset="0"/>
                <a:ea typeface="+mn-ea"/>
                <a:cs typeface="+mn-cs"/>
              </a:rPr>
              <a:t>tab, in the </a:t>
            </a:r>
            <a:r>
              <a:rPr lang="en-AU" sz="900" b="1" i="0" u="none" strike="noStrike" kern="1200">
                <a:solidFill>
                  <a:schemeClr val="tx1"/>
                </a:solidFill>
                <a:effectLst/>
                <a:latin typeface="News Gothic MT" panose="020B0503020103020203" pitchFamily="34" charset="0"/>
                <a:ea typeface="+mn-ea"/>
                <a:cs typeface="+mn-cs"/>
              </a:rPr>
              <a:t>Adjust</a:t>
            </a:r>
            <a:r>
              <a:rPr lang="en-AU" sz="900" b="0" i="0" u="none" strike="noStrike" kern="1200">
                <a:solidFill>
                  <a:schemeClr val="tx1"/>
                </a:solidFill>
                <a:effectLst/>
                <a:latin typeface="News Gothic MT" panose="020B0503020103020203" pitchFamily="34" charset="0"/>
                <a:ea typeface="+mn-ea"/>
                <a:cs typeface="+mn-cs"/>
              </a:rPr>
              <a:t> group, select </a:t>
            </a:r>
            <a:r>
              <a:rPr lang="en-AU" sz="900" b="1" i="0" u="none" strike="noStrike" kern="1200">
                <a:solidFill>
                  <a:schemeClr val="tx1"/>
                </a:solidFill>
                <a:effectLst/>
                <a:latin typeface="News Gothic MT" panose="020B0503020103020203" pitchFamily="34" charset="0"/>
                <a:ea typeface="+mn-ea"/>
                <a:cs typeface="+mn-cs"/>
              </a:rPr>
              <a:t>Compress Pictures</a:t>
            </a:r>
            <a:r>
              <a:rPr lang="en-AU" sz="900" b="0" i="0" u="none" strike="noStrike" kern="120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Compression options</a:t>
            </a:r>
            <a:r>
              <a:rPr lang="en-AU" sz="900" b="0" i="0" u="none" strike="noStrike" kern="1200">
                <a:solidFill>
                  <a:schemeClr val="tx1"/>
                </a:solidFill>
                <a:effectLst/>
                <a:latin typeface="News Gothic MT" panose="020B0503020103020203" pitchFamily="34" charset="0"/>
                <a:ea typeface="+mn-ea"/>
                <a:cs typeface="+mn-cs"/>
              </a:rPr>
              <a:t>, do any of the following:</a:t>
            </a:r>
          </a:p>
          <a:p>
            <a:pPr marL="360363" indent="-136525">
              <a:buFont typeface="+mj-lt"/>
              <a:buAutoNum type="arabicPeriod"/>
              <a:tabLst/>
            </a:pPr>
            <a:endParaRPr lang="en-AU" sz="900" b="0" i="0" u="none" strike="noStrike" kern="120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Make sure that </a:t>
            </a:r>
            <a:r>
              <a:rPr lang="en-AU" sz="900" b="1" i="0" u="none" strike="noStrike" kern="1200">
                <a:solidFill>
                  <a:schemeClr val="tx1"/>
                </a:solidFill>
                <a:effectLst/>
                <a:latin typeface="News Gothic MT" panose="020B0503020103020203" pitchFamily="34" charset="0"/>
                <a:ea typeface="+mn-ea"/>
                <a:cs typeface="+mn-cs"/>
              </a:rPr>
              <a:t>Apply only to this picture </a:t>
            </a:r>
            <a:r>
              <a:rPr lang="en-AU" sz="900" b="0" i="0" u="none" strike="noStrike" kern="1200">
                <a:solidFill>
                  <a:schemeClr val="tx1"/>
                </a:solidFill>
                <a:effectLst/>
                <a:latin typeface="News Gothic MT" panose="020B0503020103020203" pitchFamily="34" charset="0"/>
                <a:ea typeface="+mn-ea"/>
                <a:cs typeface="+mn-cs"/>
              </a:rPr>
              <a:t>is not selected so that the changes you make here will apply to all pictures in the document.</a:t>
            </a:r>
          </a:p>
          <a:p>
            <a:pPr marL="360363" lvl="1" indent="-136525">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Select </a:t>
            </a:r>
            <a:r>
              <a:rPr lang="en-AU" sz="900" b="1" i="0" u="none" strike="noStrike" kern="1200">
                <a:solidFill>
                  <a:schemeClr val="tx1"/>
                </a:solidFill>
                <a:effectLst/>
                <a:latin typeface="News Gothic MT" panose="020B0503020103020203" pitchFamily="34" charset="0"/>
                <a:ea typeface="+mn-ea"/>
                <a:cs typeface="+mn-cs"/>
              </a:rPr>
              <a:t>Delete cropped areas of pictures</a:t>
            </a:r>
            <a:r>
              <a:rPr lang="en-AU" sz="900" b="0" i="0" u="none" strike="noStrike" kern="1200">
                <a:solidFill>
                  <a:schemeClr val="tx1"/>
                </a:solidFill>
                <a:effectLst/>
                <a:latin typeface="News Gothic MT" panose="020B0503020103020203" pitchFamily="34" charset="0"/>
                <a:ea typeface="+mn-ea"/>
                <a:cs typeface="+mn-cs"/>
              </a:rPr>
              <a:t>. This option removes the cropped picture data but note that if you delete the cropped picture data, you won't be able to restore it.</a:t>
            </a:r>
          </a:p>
          <a:p>
            <a:pPr marL="360363" lvl="1" indent="-136525">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Resolution</a:t>
            </a:r>
            <a:r>
              <a:rPr lang="en-AU" sz="900" b="0" i="0" u="none" strike="noStrike" kern="1200">
                <a:solidFill>
                  <a:schemeClr val="tx1"/>
                </a:solidFill>
                <a:effectLst/>
                <a:latin typeface="News Gothic MT" panose="020B0503020103020203" pitchFamily="34" charset="0"/>
                <a:ea typeface="+mn-ea"/>
                <a:cs typeface="+mn-cs"/>
              </a:rPr>
              <a:t>, select </a:t>
            </a:r>
            <a:r>
              <a:rPr lang="en-AU" sz="900" b="1" i="0" u="none" strike="noStrike" kern="1200">
                <a:solidFill>
                  <a:schemeClr val="tx1"/>
                </a:solidFill>
                <a:effectLst/>
                <a:latin typeface="News Gothic MT" panose="020B0503020103020203" pitchFamily="34" charset="0"/>
                <a:ea typeface="+mn-ea"/>
                <a:cs typeface="+mn-cs"/>
              </a:rPr>
              <a:t>Use default resolution</a:t>
            </a:r>
            <a:r>
              <a:rPr lang="en-AU" sz="900" b="0" i="0" u="none" strike="noStrike" kern="1200">
                <a:solidFill>
                  <a:schemeClr val="tx1"/>
                </a:solidFill>
                <a:effectLst/>
                <a:latin typeface="News Gothic MT" panose="020B0503020103020203" pitchFamily="34" charset="0"/>
                <a:ea typeface="+mn-ea"/>
                <a:cs typeface="+mn-cs"/>
              </a:rPr>
              <a:t>.</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05285"/>
            <a:ext cx="184731" cy="338554"/>
          </a:xfrm>
          <a:prstGeom prst="rect">
            <a:avLst/>
          </a:prstGeom>
          <a:noFill/>
        </p:spPr>
        <p:txBody>
          <a:bodyPr wrap="square" rtlCol="0">
            <a:spAutoFit/>
          </a:bodyPr>
          <a:lstStyle/>
          <a:p>
            <a:endParaRPr lang="en-US"/>
          </a:p>
        </p:txBody>
      </p:sp>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10823026" cy="443198"/>
          </a:xfrm>
          <a:prstGeom prst="rect">
            <a:avLst/>
          </a:prstGeom>
          <a:noFill/>
        </p:spPr>
        <p:txBody>
          <a:bodyPr wrap="square" lIns="0" tIns="0" rIns="0" bIns="0" rtlCol="0">
            <a:spAutoFit/>
          </a:bodyPr>
          <a:lstStyle/>
          <a:p>
            <a:pPr>
              <a:lnSpc>
                <a:spcPct val="90000"/>
              </a:lnSpc>
            </a:pPr>
            <a:r>
              <a:rPr lang="en-AU" sz="3200" b="1" i="0" u="none" strike="noStrike" kern="1200">
                <a:solidFill>
                  <a:srgbClr val="1B4298"/>
                </a:solidFill>
                <a:effectLst/>
                <a:latin typeface="News Gothic MT" panose="020B0503020103020203" pitchFamily="34" charset="0"/>
                <a:ea typeface="+mn-ea"/>
                <a:cs typeface="+mn-cs"/>
              </a:rPr>
              <a:t>Reduce the file size of your PowerPoint presentations</a:t>
            </a:r>
          </a:p>
        </p:txBody>
      </p:sp>
      <p:pic>
        <p:nvPicPr>
          <p:cNvPr id="2" name="Picture 1" descr="Compress pictures instructions">
            <a:extLst>
              <a:ext uri="{FF2B5EF4-FFF2-40B4-BE49-F238E27FC236}">
                <a16:creationId xmlns:a16="http://schemas.microsoft.com/office/drawing/2014/main" id="{80621D71-266D-BE46-9D81-B91246528AC5}"/>
              </a:ext>
            </a:extLst>
          </p:cNvPr>
          <p:cNvPicPr>
            <a:picLocks noChangeAspect="1"/>
          </p:cNvPicPr>
          <p:nvPr userDrawn="1"/>
        </p:nvPicPr>
        <p:blipFill>
          <a:blip r:embed="rId2"/>
          <a:stretch>
            <a:fillRect/>
          </a:stretch>
        </p:blipFill>
        <p:spPr>
          <a:xfrm>
            <a:off x="799545" y="4834741"/>
            <a:ext cx="2087474" cy="1625729"/>
          </a:xfrm>
          <a:prstGeom prst="rect">
            <a:avLst/>
          </a:prstGeom>
        </p:spPr>
      </p:pic>
      <p:cxnSp>
        <p:nvCxnSpPr>
          <p:cNvPr id="15" name="Straight Connector 14">
            <a:extLst>
              <a:ext uri="{FF2B5EF4-FFF2-40B4-BE49-F238E27FC236}">
                <a16:creationId xmlns:a16="http://schemas.microsoft.com/office/drawing/2014/main" id="{2F724B8C-843A-B94C-B692-945F1BEA11F2}"/>
              </a:ext>
            </a:extLst>
          </p:cNvPr>
          <p:cNvCxnSpPr>
            <a:cxnSpLocks/>
          </p:cNvCxnSpPr>
          <p:nvPr userDrawn="1"/>
        </p:nvCxnSpPr>
        <p:spPr>
          <a:xfrm>
            <a:off x="4177734"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47043D-7FF1-1E41-B1DF-4265FA71126D}"/>
              </a:ext>
            </a:extLst>
          </p:cNvPr>
          <p:cNvSpPr/>
          <p:nvPr userDrawn="1"/>
        </p:nvSpPr>
        <p:spPr>
          <a:xfrm>
            <a:off x="4549289" y="1836126"/>
            <a:ext cx="3108692" cy="3416320"/>
          </a:xfrm>
          <a:prstGeom prst="rect">
            <a:avLst/>
          </a:prstGeom>
        </p:spPr>
        <p:txBody>
          <a:bodyPr wrap="square" lIns="0" tIns="0" rIns="0" bIns="0">
            <a:spAutoFit/>
          </a:bodyPr>
          <a:lstStyle/>
          <a:p>
            <a:r>
              <a:rPr lang="en-AU" sz="1200" b="1" i="0" u="none" strike="noStrike" kern="1200">
                <a:solidFill>
                  <a:srgbClr val="1B4298"/>
                </a:solidFill>
                <a:effectLst/>
                <a:latin typeface="News Gothic MT" panose="020B0503020103020203" pitchFamily="34" charset="0"/>
                <a:ea typeface="+mn-ea"/>
                <a:cs typeface="+mn-cs"/>
              </a:rPr>
              <a:t>Delete image editing data and lower default resolution.</a:t>
            </a:r>
          </a:p>
          <a:p>
            <a:endParaRPr lang="en-AU" sz="900" b="0" i="0" u="none" strike="noStrike" kern="1200">
              <a:solidFill>
                <a:schemeClr val="tx1"/>
              </a:solidFill>
              <a:effectLst/>
              <a:latin typeface="News Gothic MT" panose="020B0503020103020203" pitchFamily="34" charset="0"/>
              <a:ea typeface="+mn-ea"/>
              <a:cs typeface="+mn-cs"/>
            </a:endParaRPr>
          </a:p>
          <a:p>
            <a:r>
              <a:rPr lang="en-AU" sz="900" b="0" i="0" u="none" strike="noStrike" kern="1200">
                <a:solidFill>
                  <a:schemeClr val="tx1"/>
                </a:solidFill>
                <a:effectLst/>
                <a:latin typeface="News Gothic MT" panose="020B0503020103020203" pitchFamily="34" charset="0"/>
                <a:ea typeface="+mn-ea"/>
                <a:cs typeface="+mn-cs"/>
              </a:rPr>
              <a:t>When you edit an image, the data of the original is retained by default. Discarding it means that you can't restore the changes you make, but it will reduce your file size. Lowering your default resolution also reduces your file size.</a:t>
            </a:r>
          </a:p>
          <a:p>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Go to</a:t>
            </a:r>
            <a:r>
              <a:rPr lang="en-AU" sz="900" b="1" i="0" u="none" strike="noStrike" kern="1200">
                <a:solidFill>
                  <a:schemeClr val="tx1"/>
                </a:solidFill>
                <a:effectLst/>
                <a:latin typeface="News Gothic MT" panose="020B0503020103020203" pitchFamily="34" charset="0"/>
                <a:ea typeface="+mn-ea"/>
                <a:cs typeface="+mn-cs"/>
              </a:rPr>
              <a:t> File </a:t>
            </a:r>
            <a:r>
              <a:rPr lang="en-AU" sz="900" b="0" i="0" u="none" strike="noStrike" kern="1200">
                <a:solidFill>
                  <a:schemeClr val="tx1"/>
                </a:solidFill>
                <a:effectLst/>
                <a:latin typeface="News Gothic MT" panose="020B0503020103020203" pitchFamily="34" charset="0"/>
                <a:ea typeface="+mn-ea"/>
                <a:cs typeface="+mn-cs"/>
              </a:rPr>
              <a:t>&gt; </a:t>
            </a:r>
            <a:r>
              <a:rPr lang="en-AU" sz="900" b="1" i="0" u="none" strike="noStrike" kern="1200">
                <a:solidFill>
                  <a:schemeClr val="tx1"/>
                </a:solidFill>
                <a:effectLst/>
                <a:latin typeface="News Gothic MT" panose="020B0503020103020203" pitchFamily="34" charset="0"/>
                <a:ea typeface="+mn-ea"/>
                <a:cs typeface="+mn-cs"/>
              </a:rPr>
              <a:t>Options</a:t>
            </a:r>
            <a:r>
              <a:rPr lang="en-AU" sz="900" b="0" i="0" u="none" strike="noStrike" kern="1200">
                <a:solidFill>
                  <a:schemeClr val="tx1"/>
                </a:solidFill>
                <a:effectLst/>
                <a:latin typeface="News Gothic MT" panose="020B0503020103020203" pitchFamily="34" charset="0"/>
                <a:ea typeface="+mn-ea"/>
                <a:cs typeface="+mn-cs"/>
              </a:rPr>
              <a:t> &gt; </a:t>
            </a:r>
            <a:r>
              <a:rPr lang="en-AU" sz="900" b="1" i="0" u="none" strike="noStrike" kern="1200">
                <a:solidFill>
                  <a:schemeClr val="tx1"/>
                </a:solidFill>
                <a:effectLst/>
                <a:latin typeface="News Gothic MT" panose="020B0503020103020203" pitchFamily="34" charset="0"/>
                <a:ea typeface="+mn-ea"/>
                <a:cs typeface="+mn-cs"/>
              </a:rPr>
              <a:t>Advanced</a:t>
            </a:r>
            <a:r>
              <a:rPr lang="en-AU" sz="900" b="0" i="0" u="none" strike="noStrike" kern="120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Image Size and Quality</a:t>
            </a:r>
            <a:r>
              <a:rPr lang="en-AU" sz="900" b="0" i="0" u="none" strike="noStrike" kern="1200">
                <a:solidFill>
                  <a:schemeClr val="tx1"/>
                </a:solidFill>
                <a:effectLst/>
                <a:latin typeface="News Gothic MT" panose="020B0503020103020203" pitchFamily="34" charset="0"/>
                <a:ea typeface="+mn-ea"/>
                <a:cs typeface="+mn-cs"/>
              </a:rPr>
              <a:t>, do the following:</a:t>
            </a:r>
          </a:p>
          <a:p>
            <a:endParaRPr lang="en-AU" sz="900" b="0" i="0" u="none" strike="noStrike" kern="120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Select </a:t>
            </a:r>
            <a:r>
              <a:rPr lang="en-AU" sz="900" b="1" i="0" u="none" strike="noStrike" kern="1200">
                <a:solidFill>
                  <a:schemeClr val="tx1"/>
                </a:solidFill>
                <a:effectLst/>
                <a:latin typeface="News Gothic MT" panose="020B0503020103020203" pitchFamily="34" charset="0"/>
                <a:ea typeface="+mn-ea"/>
                <a:cs typeface="+mn-cs"/>
              </a:rPr>
              <a:t>Discard editing data</a:t>
            </a:r>
            <a:r>
              <a:rPr lang="en-AU" sz="900" b="0" i="0" u="none" strike="noStrike" kern="1200">
                <a:solidFill>
                  <a:schemeClr val="tx1"/>
                </a:solidFill>
                <a:effectLst/>
                <a:latin typeface="News Gothic MT" panose="020B0503020103020203" pitchFamily="34" charset="0"/>
                <a:ea typeface="+mn-ea"/>
                <a:cs typeface="+mn-cs"/>
              </a:rPr>
              <a:t>. This option removes stored data that's used to restore the image to its original state after it's been edited. Note that if you discard editing data, you won't be able to restore the image after you edit it.</a:t>
            </a:r>
          </a:p>
          <a:p>
            <a:pPr marL="357188" lvl="1" indent="-133350">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Make sure that </a:t>
            </a:r>
            <a:r>
              <a:rPr lang="en-AU" sz="900" b="1" i="0" u="none" strike="noStrike" kern="1200">
                <a:solidFill>
                  <a:schemeClr val="tx1"/>
                </a:solidFill>
                <a:effectLst/>
                <a:latin typeface="News Gothic MT" panose="020B0503020103020203" pitchFamily="34" charset="0"/>
                <a:ea typeface="+mn-ea"/>
                <a:cs typeface="+mn-cs"/>
              </a:rPr>
              <a:t>Do not compress images in file</a:t>
            </a:r>
            <a:r>
              <a:rPr lang="en-AU" sz="900" b="0" i="0" u="none" strike="noStrike" kern="1200">
                <a:solidFill>
                  <a:schemeClr val="tx1"/>
                </a:solidFill>
                <a:effectLst/>
                <a:latin typeface="News Gothic MT" panose="020B0503020103020203" pitchFamily="34" charset="0"/>
                <a:ea typeface="+mn-ea"/>
                <a:cs typeface="+mn-cs"/>
              </a:rPr>
              <a:t> is not selected.</a:t>
            </a:r>
          </a:p>
          <a:p>
            <a:pPr marL="357188" lvl="1" indent="-133350">
              <a:buFont typeface="Arial" panose="020B0604020202020204" pitchFamily="34" charset="0"/>
              <a:buChar char="•"/>
              <a:tabLst/>
            </a:pPr>
            <a:endParaRPr lang="en-AU" sz="900" b="0" i="0" u="none" strike="noStrike" kern="120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a:solidFill>
                  <a:schemeClr val="tx1"/>
                </a:solidFill>
                <a:effectLst/>
                <a:latin typeface="News Gothic MT" panose="020B0503020103020203" pitchFamily="34" charset="0"/>
                <a:ea typeface="+mn-ea"/>
                <a:cs typeface="+mn-cs"/>
              </a:rPr>
              <a:t>In the </a:t>
            </a:r>
            <a:r>
              <a:rPr lang="en-AU" sz="900" b="1" i="0" u="none" strike="noStrike" kern="1200">
                <a:solidFill>
                  <a:schemeClr val="tx1"/>
                </a:solidFill>
                <a:effectLst/>
                <a:latin typeface="News Gothic MT" panose="020B0503020103020203" pitchFamily="34" charset="0"/>
                <a:ea typeface="+mn-ea"/>
                <a:cs typeface="+mn-cs"/>
              </a:rPr>
              <a:t>Default resolution </a:t>
            </a:r>
            <a:r>
              <a:rPr lang="en-AU" sz="900" b="0" i="0" u="none" strike="noStrike" kern="1200">
                <a:solidFill>
                  <a:schemeClr val="tx1"/>
                </a:solidFill>
                <a:effectLst/>
                <a:latin typeface="News Gothic MT" panose="020B0503020103020203" pitchFamily="34" charset="0"/>
                <a:ea typeface="+mn-ea"/>
                <a:cs typeface="+mn-cs"/>
              </a:rPr>
              <a:t>list, select a resolution that is 150ppi or lower.</a:t>
            </a:r>
          </a:p>
        </p:txBody>
      </p:sp>
      <p:pic>
        <p:nvPicPr>
          <p:cNvPr id="4" name="Picture 3" descr="Delete image editing data and lower default resolution.">
            <a:extLst>
              <a:ext uri="{FF2B5EF4-FFF2-40B4-BE49-F238E27FC236}">
                <a16:creationId xmlns:a16="http://schemas.microsoft.com/office/drawing/2014/main" id="{157F0A2C-DCA7-2E44-B93A-A3A65E07523F}"/>
              </a:ext>
            </a:extLst>
          </p:cNvPr>
          <p:cNvPicPr>
            <a:picLocks noChangeAspect="1"/>
          </p:cNvPicPr>
          <p:nvPr userDrawn="1"/>
        </p:nvPicPr>
        <p:blipFill>
          <a:blip r:embed="rId3"/>
          <a:stretch>
            <a:fillRect/>
          </a:stretch>
        </p:blipFill>
        <p:spPr>
          <a:xfrm>
            <a:off x="4549289" y="5505239"/>
            <a:ext cx="3112886" cy="841919"/>
          </a:xfrm>
          <a:prstGeom prst="rect">
            <a:avLst/>
          </a:prstGeom>
        </p:spPr>
      </p:pic>
      <p:cxnSp>
        <p:nvCxnSpPr>
          <p:cNvPr id="21" name="Straight Connector 20">
            <a:extLst>
              <a:ext uri="{FF2B5EF4-FFF2-40B4-BE49-F238E27FC236}">
                <a16:creationId xmlns:a16="http://schemas.microsoft.com/office/drawing/2014/main" id="{B9EFB6D3-975E-C549-96A0-ED5CDE05CD4D}"/>
              </a:ext>
            </a:extLst>
          </p:cNvPr>
          <p:cNvCxnSpPr>
            <a:cxnSpLocks/>
          </p:cNvCxnSpPr>
          <p:nvPr userDrawn="1"/>
        </p:nvCxnSpPr>
        <p:spPr>
          <a:xfrm>
            <a:off x="8068208"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28577A-744A-D240-9AE8-9795955E6E6B}"/>
              </a:ext>
            </a:extLst>
          </p:cNvPr>
          <p:cNvSpPr/>
          <p:nvPr userDrawn="1"/>
        </p:nvSpPr>
        <p:spPr>
          <a:xfrm>
            <a:off x="8456977" y="1836126"/>
            <a:ext cx="3108692" cy="227754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u="none" strike="noStrike" kern="1200">
                <a:solidFill>
                  <a:srgbClr val="1B4298"/>
                </a:solidFill>
                <a:effectLst/>
                <a:latin typeface="News Gothic MT" panose="020B0503020103020203" pitchFamily="34" charset="0"/>
                <a:ea typeface="+mn-ea"/>
                <a:cs typeface="+mn-cs"/>
              </a:rPr>
              <a:t>Reduce the character set of embedded fonts.</a:t>
            </a:r>
          </a:p>
          <a:p>
            <a:endParaRPr lang="en-AU" sz="800" b="0" i="0" u="none" strike="noStrike" kern="1200">
              <a:solidFill>
                <a:schemeClr val="tx1"/>
              </a:solidFill>
              <a:effectLst/>
              <a:latin typeface="News Gothic MT" panose="020B0503020103020203" pitchFamily="34" charset="0"/>
              <a:ea typeface="+mn-ea"/>
              <a:cs typeface="+mn-cs"/>
            </a:endParaRPr>
          </a:p>
          <a:p>
            <a:r>
              <a:rPr lang="en-AU" sz="900" b="0" i="0" u="none" strike="noStrike" kern="1200">
                <a:solidFill>
                  <a:schemeClr val="tx1"/>
                </a:solidFill>
                <a:effectLst/>
                <a:latin typeface="News Gothic MT" panose="020B0503020103020203" pitchFamily="34" charset="0"/>
                <a:ea typeface="+mn-ea"/>
                <a:cs typeface="+mn-cs"/>
              </a:rPr>
              <a:t>To make your presentation more sharable with others who don't have the same fonts in their system, it's typical to embed the fonts you use. However, embedded fonts will increase your file size. To minimize the file increase, embed only those characters used in the presentation.</a:t>
            </a:r>
          </a:p>
          <a:p>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Go to </a:t>
            </a:r>
            <a:r>
              <a:rPr lang="en-AU" sz="900" b="1" i="0" u="none" strike="noStrike" kern="1200">
                <a:solidFill>
                  <a:schemeClr val="tx1"/>
                </a:solidFill>
                <a:effectLst/>
                <a:latin typeface="News Gothic MT" panose="020B0503020103020203" pitchFamily="34" charset="0"/>
                <a:ea typeface="+mn-ea"/>
                <a:cs typeface="+mn-cs"/>
              </a:rPr>
              <a:t>File</a:t>
            </a:r>
            <a:r>
              <a:rPr lang="en-AU" sz="900" b="0" i="0" u="none" strike="noStrike" kern="1200">
                <a:solidFill>
                  <a:schemeClr val="tx1"/>
                </a:solidFill>
                <a:effectLst/>
                <a:latin typeface="News Gothic MT" panose="020B0503020103020203" pitchFamily="34" charset="0"/>
                <a:ea typeface="+mn-ea"/>
                <a:cs typeface="+mn-cs"/>
              </a:rPr>
              <a:t> &gt; </a:t>
            </a:r>
            <a:r>
              <a:rPr lang="en-AU" sz="900" b="1" i="0" u="none" strike="noStrike" kern="1200">
                <a:solidFill>
                  <a:schemeClr val="tx1"/>
                </a:solidFill>
                <a:effectLst/>
                <a:latin typeface="News Gothic MT" panose="020B0503020103020203" pitchFamily="34" charset="0"/>
                <a:ea typeface="+mn-ea"/>
                <a:cs typeface="+mn-cs"/>
              </a:rPr>
              <a:t>Options</a:t>
            </a:r>
            <a:r>
              <a:rPr lang="en-AU" sz="900" b="0" i="0" u="none" strike="noStrike" kern="1200">
                <a:solidFill>
                  <a:schemeClr val="tx1"/>
                </a:solidFill>
                <a:effectLst/>
                <a:latin typeface="News Gothic MT" panose="020B0503020103020203" pitchFamily="34" charset="0"/>
                <a:ea typeface="+mn-ea"/>
                <a:cs typeface="+mn-cs"/>
              </a:rPr>
              <a:t> &gt; </a:t>
            </a:r>
            <a:r>
              <a:rPr lang="en-AU" sz="900" b="1" i="0" u="none" strike="noStrike" kern="1200">
                <a:solidFill>
                  <a:schemeClr val="tx1"/>
                </a:solidFill>
                <a:effectLst/>
                <a:latin typeface="News Gothic MT" panose="020B0503020103020203" pitchFamily="34" charset="0"/>
                <a:ea typeface="+mn-ea"/>
                <a:cs typeface="+mn-cs"/>
              </a:rPr>
              <a:t>Save</a:t>
            </a:r>
            <a:r>
              <a:rPr lang="en-AU" sz="900" b="0" i="0" u="none" strike="noStrike" kern="120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a:solidFill>
                  <a:schemeClr val="tx1"/>
                </a:solidFill>
                <a:effectLst/>
                <a:latin typeface="News Gothic MT" panose="020B0503020103020203" pitchFamily="34" charset="0"/>
                <a:ea typeface="+mn-ea"/>
                <a:cs typeface="+mn-cs"/>
              </a:rPr>
              <a:t>Under </a:t>
            </a:r>
            <a:r>
              <a:rPr lang="en-AU" sz="900" b="1" i="0" u="none" strike="noStrike" kern="1200">
                <a:solidFill>
                  <a:schemeClr val="tx1"/>
                </a:solidFill>
                <a:effectLst/>
                <a:latin typeface="News Gothic MT" panose="020B0503020103020203" pitchFamily="34" charset="0"/>
                <a:ea typeface="+mn-ea"/>
                <a:cs typeface="+mn-cs"/>
              </a:rPr>
              <a:t>Preserve fidelity when sharing this presentation</a:t>
            </a:r>
            <a:r>
              <a:rPr lang="en-AU" sz="900" b="0" i="0" u="none" strike="noStrike" kern="1200">
                <a:solidFill>
                  <a:schemeClr val="tx1"/>
                </a:solidFill>
                <a:effectLst/>
                <a:latin typeface="News Gothic MT" panose="020B0503020103020203" pitchFamily="34" charset="0"/>
                <a:ea typeface="+mn-ea"/>
                <a:cs typeface="+mn-cs"/>
              </a:rPr>
              <a:t>, select </a:t>
            </a:r>
            <a:r>
              <a:rPr lang="en-AU" sz="900" b="1" i="0" u="none" strike="noStrike" kern="1200">
                <a:solidFill>
                  <a:schemeClr val="tx1"/>
                </a:solidFill>
                <a:effectLst/>
                <a:latin typeface="News Gothic MT" panose="020B0503020103020203" pitchFamily="34" charset="0"/>
                <a:ea typeface="+mn-ea"/>
                <a:cs typeface="+mn-cs"/>
              </a:rPr>
              <a:t>Embed fonts in the file</a:t>
            </a:r>
            <a:r>
              <a:rPr lang="en-AU" sz="900" b="0" i="0" u="none" strike="noStrike" kern="1200">
                <a:solidFill>
                  <a:schemeClr val="tx1"/>
                </a:solidFill>
                <a:effectLst/>
                <a:latin typeface="News Gothic MT" panose="020B0503020103020203" pitchFamily="34" charset="0"/>
                <a:ea typeface="+mn-ea"/>
                <a:cs typeface="+mn-cs"/>
              </a:rPr>
              <a:t>, and then select </a:t>
            </a:r>
            <a:r>
              <a:rPr lang="en-AU" sz="900" b="1" i="0" u="none" strike="noStrike" kern="1200">
                <a:solidFill>
                  <a:schemeClr val="tx1"/>
                </a:solidFill>
                <a:effectLst/>
                <a:latin typeface="News Gothic MT" panose="020B0503020103020203" pitchFamily="34" charset="0"/>
                <a:ea typeface="+mn-ea"/>
                <a:cs typeface="+mn-cs"/>
              </a:rPr>
              <a:t>Embed only the characters used in the presentation</a:t>
            </a:r>
            <a:r>
              <a:rPr lang="en-AU" sz="900" b="0" i="0" u="none" strike="noStrike" kern="1200">
                <a:solidFill>
                  <a:schemeClr val="tx1"/>
                </a:solidFill>
                <a:effectLst/>
                <a:latin typeface="News Gothic MT" panose="020B0503020103020203" pitchFamily="34" charset="0"/>
                <a:ea typeface="+mn-ea"/>
                <a:cs typeface="+mn-cs"/>
              </a:rPr>
              <a:t>.</a:t>
            </a:r>
          </a:p>
          <a:p>
            <a:endParaRPr lang="en-AU" sz="800" b="0" i="0" u="none" strike="noStrike" kern="1200">
              <a:solidFill>
                <a:schemeClr val="tx1"/>
              </a:solidFill>
              <a:effectLst/>
              <a:latin typeface="News Gothic MT" panose="020B0503020103020203" pitchFamily="34" charset="0"/>
              <a:ea typeface="+mn-ea"/>
              <a:cs typeface="+mn-cs"/>
            </a:endParaRPr>
          </a:p>
        </p:txBody>
      </p:sp>
      <p:pic>
        <p:nvPicPr>
          <p:cNvPr id="5" name="Picture 4" descr="Reduce the character set of embedded fonts">
            <a:extLst>
              <a:ext uri="{FF2B5EF4-FFF2-40B4-BE49-F238E27FC236}">
                <a16:creationId xmlns:a16="http://schemas.microsoft.com/office/drawing/2014/main" id="{C9BF2E52-5967-C644-B961-5CAD0598D2E6}"/>
              </a:ext>
            </a:extLst>
          </p:cNvPr>
          <p:cNvPicPr>
            <a:picLocks noChangeAspect="1"/>
          </p:cNvPicPr>
          <p:nvPr userDrawn="1"/>
        </p:nvPicPr>
        <p:blipFill>
          <a:blip r:embed="rId4"/>
          <a:stretch>
            <a:fillRect/>
          </a:stretch>
        </p:blipFill>
        <p:spPr>
          <a:xfrm>
            <a:off x="8456977" y="4138171"/>
            <a:ext cx="3108688" cy="750705"/>
          </a:xfrm>
          <a:prstGeom prst="rect">
            <a:avLst/>
          </a:prstGeom>
        </p:spPr>
      </p:pic>
      <p:sp>
        <p:nvSpPr>
          <p:cNvPr id="24" name="Rectangle 23">
            <a:extLst>
              <a:ext uri="{FF2B5EF4-FFF2-40B4-BE49-F238E27FC236}">
                <a16:creationId xmlns:a16="http://schemas.microsoft.com/office/drawing/2014/main" id="{E5E6891E-3A4A-A544-8711-B74D79482145}"/>
              </a:ext>
            </a:extLst>
          </p:cNvPr>
          <p:cNvSpPr/>
          <p:nvPr userDrawn="1"/>
        </p:nvSpPr>
        <p:spPr>
          <a:xfrm>
            <a:off x="8456977" y="5113946"/>
            <a:ext cx="3108692"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900" b="1" i="0" u="none" strike="noStrike" kern="1200">
                <a:solidFill>
                  <a:schemeClr val="tx1"/>
                </a:solidFill>
                <a:effectLst/>
                <a:latin typeface="News Gothic MT" panose="020B0503020103020203" pitchFamily="34" charset="0"/>
                <a:ea typeface="+mn-ea"/>
                <a:cs typeface="+mn-cs"/>
              </a:rPr>
              <a:t>Note: </a:t>
            </a:r>
            <a:r>
              <a:rPr lang="en-AU" sz="900" b="0" i="0" u="none" strike="noStrike" kern="1200">
                <a:solidFill>
                  <a:schemeClr val="tx1"/>
                </a:solidFill>
                <a:effectLst/>
                <a:latin typeface="News Gothic MT" panose="020B0503020103020203" pitchFamily="34" charset="0"/>
                <a:ea typeface="+mn-ea"/>
                <a:cs typeface="+mn-cs"/>
              </a:rPr>
              <a:t>If you've used custom fonts and want others to edit the presentation, select Embed all characters.</a:t>
            </a:r>
          </a:p>
        </p:txBody>
      </p:sp>
      <p:sp>
        <p:nvSpPr>
          <p:cNvPr id="25" name="TextBox 24">
            <a:extLst>
              <a:ext uri="{FF2B5EF4-FFF2-40B4-BE49-F238E27FC236}">
                <a16:creationId xmlns:a16="http://schemas.microsoft.com/office/drawing/2014/main" id="{CE8855F8-530E-B44A-ADBE-DD6136A9BAB1}"/>
              </a:ext>
            </a:extLst>
          </p:cNvPr>
          <p:cNvSpPr txBox="1"/>
          <p:nvPr userDrawn="1"/>
        </p:nvSpPr>
        <p:spPr>
          <a:xfrm>
            <a:off x="742633" y="976170"/>
            <a:ext cx="10823026" cy="249299"/>
          </a:xfrm>
          <a:prstGeom prst="rect">
            <a:avLst/>
          </a:prstGeom>
          <a:noFill/>
        </p:spPr>
        <p:txBody>
          <a:bodyPr wrap="square" lIns="0" tIns="0" rIns="0" bIns="0" rtlCol="0">
            <a:spAutoFit/>
          </a:bodyPr>
          <a:lstStyle/>
          <a:p>
            <a:pPr>
              <a:lnSpc>
                <a:spcPct val="90000"/>
              </a:lnSpc>
            </a:pPr>
            <a:r>
              <a:rPr lang="en-AU" sz="1800" b="0" i="0" u="none" strike="noStrike" kern="1200">
                <a:solidFill>
                  <a:schemeClr val="tx1"/>
                </a:solidFill>
                <a:effectLst/>
                <a:latin typeface="News Gothic MT" panose="020B0503020103020203" pitchFamily="34" charset="0"/>
                <a:ea typeface="+mn-ea"/>
                <a:cs typeface="+mn-cs"/>
              </a:rPr>
              <a:t>If the file size of your presentation is too large, try the following tips to make it more manageable.</a:t>
            </a:r>
          </a:p>
        </p:txBody>
      </p:sp>
      <p:sp>
        <p:nvSpPr>
          <p:cNvPr id="26" name="Rectangle 25">
            <a:extLst>
              <a:ext uri="{FF2B5EF4-FFF2-40B4-BE49-F238E27FC236}">
                <a16:creationId xmlns:a16="http://schemas.microsoft.com/office/drawing/2014/main" id="{48344467-D9E1-8943-9C83-43C6999DB34D}"/>
              </a:ext>
            </a:extLst>
          </p:cNvPr>
          <p:cNvSpPr/>
          <p:nvPr userDrawn="1"/>
        </p:nvSpPr>
        <p:spPr>
          <a:xfrm>
            <a:off x="799545" y="1448037"/>
            <a:ext cx="726525" cy="282573"/>
          </a:xfrm>
          <a:prstGeom prst="rect">
            <a:avLst/>
          </a:prstGeom>
        </p:spPr>
        <p:txBody>
          <a:bodyPr wrap="square" lIns="0" tIns="0" rIns="72000" bIns="36000">
            <a:spAutoFit/>
          </a:bodyPr>
          <a:lstStyle/>
          <a:p>
            <a:r>
              <a:rPr lang="en-AU" sz="1600" b="1" i="0" kern="1200">
                <a:solidFill>
                  <a:srgbClr val="2C334F"/>
                </a:solidFill>
                <a:effectLst/>
                <a:latin typeface="News Gothic MT" panose="020B0503020103020203" pitchFamily="34" charset="0"/>
                <a:ea typeface="+mn-ea"/>
                <a:cs typeface="+mn-cs"/>
              </a:rPr>
              <a:t>Tip 1</a:t>
            </a:r>
          </a:p>
        </p:txBody>
      </p:sp>
      <p:sp>
        <p:nvSpPr>
          <p:cNvPr id="27" name="Rectangle 26">
            <a:extLst>
              <a:ext uri="{FF2B5EF4-FFF2-40B4-BE49-F238E27FC236}">
                <a16:creationId xmlns:a16="http://schemas.microsoft.com/office/drawing/2014/main" id="{180C11D9-69A5-744E-AC99-239BBA3EC5D6}"/>
              </a:ext>
            </a:extLst>
          </p:cNvPr>
          <p:cNvSpPr/>
          <p:nvPr userDrawn="1"/>
        </p:nvSpPr>
        <p:spPr>
          <a:xfrm>
            <a:off x="4548585" y="1448037"/>
            <a:ext cx="726525" cy="282573"/>
          </a:xfrm>
          <a:prstGeom prst="rect">
            <a:avLst/>
          </a:prstGeom>
        </p:spPr>
        <p:txBody>
          <a:bodyPr wrap="square" lIns="0" tIns="0" rIns="72000" bIns="36000">
            <a:spAutoFit/>
          </a:bodyPr>
          <a:lstStyle/>
          <a:p>
            <a:r>
              <a:rPr lang="en-AU" sz="1600" b="1" i="0" kern="1200">
                <a:solidFill>
                  <a:srgbClr val="2C334F"/>
                </a:solidFill>
                <a:effectLst/>
                <a:latin typeface="News Gothic MT" panose="020B0503020103020203" pitchFamily="34" charset="0"/>
                <a:ea typeface="+mn-ea"/>
                <a:cs typeface="+mn-cs"/>
              </a:rPr>
              <a:t>Tip 2</a:t>
            </a:r>
          </a:p>
        </p:txBody>
      </p:sp>
      <p:sp>
        <p:nvSpPr>
          <p:cNvPr id="28" name="Rectangle 27">
            <a:extLst>
              <a:ext uri="{FF2B5EF4-FFF2-40B4-BE49-F238E27FC236}">
                <a16:creationId xmlns:a16="http://schemas.microsoft.com/office/drawing/2014/main" id="{4CA5F3FF-14C5-824D-A8B8-F8754A580588}"/>
              </a:ext>
            </a:extLst>
          </p:cNvPr>
          <p:cNvSpPr/>
          <p:nvPr userDrawn="1"/>
        </p:nvSpPr>
        <p:spPr>
          <a:xfrm>
            <a:off x="8443929" y="1448037"/>
            <a:ext cx="726525" cy="282573"/>
          </a:xfrm>
          <a:prstGeom prst="rect">
            <a:avLst/>
          </a:prstGeom>
        </p:spPr>
        <p:txBody>
          <a:bodyPr wrap="square" lIns="0" tIns="0" rIns="72000" bIns="36000">
            <a:spAutoFit/>
          </a:bodyPr>
          <a:lstStyle/>
          <a:p>
            <a:r>
              <a:rPr lang="en-AU" sz="1600" b="1" i="0" kern="1200">
                <a:solidFill>
                  <a:srgbClr val="2C334F"/>
                </a:solidFill>
                <a:effectLst/>
                <a:latin typeface="News Gothic MT" panose="020B0503020103020203" pitchFamily="34" charset="0"/>
                <a:ea typeface="+mn-ea"/>
                <a:cs typeface="+mn-cs"/>
              </a:rPr>
              <a:t>Tip 3</a:t>
            </a:r>
          </a:p>
        </p:txBody>
      </p:sp>
    </p:spTree>
    <p:extLst>
      <p:ext uri="{BB962C8B-B14F-4D97-AF65-F5344CB8AC3E}">
        <p14:creationId xmlns:p14="http://schemas.microsoft.com/office/powerpoint/2010/main" val="13891522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22034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96" r:id="rId3"/>
  </p:sldLayoutIdLst>
  <p:txStyles>
    <p:titleStyle>
      <a:lvl1pPr algn="l" defTabSz="914400" rtl="0" eaLnBrk="1" latinLnBrk="0" hangingPunct="1">
        <a:lnSpc>
          <a:spcPct val="90000"/>
        </a:lnSpc>
        <a:spcBef>
          <a:spcPct val="0"/>
        </a:spcBef>
        <a:buNone/>
        <a:defRPr sz="36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949D4-746D-454A-BD4B-5515E682B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D0ED1D-7CBA-D748-82DA-35EF4872E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08953123"/>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7" r:id="rId3"/>
    <p:sldLayoutId id="2147483706" r:id="rId4"/>
    <p:sldLayoutId id="2147483687" r:id="rId5"/>
    <p:sldLayoutId id="2147483709" r:id="rId6"/>
    <p:sldLayoutId id="2147483701" r:id="rId7"/>
    <p:sldLayoutId id="2147483711" r:id="rId8"/>
    <p:sldLayoutId id="2147483682" r:id="rId9"/>
    <p:sldLayoutId id="2147483691" r:id="rId10"/>
    <p:sldLayoutId id="2147483710" r:id="rId11"/>
    <p:sldLayoutId id="2147483683" r:id="rId12"/>
    <p:sldLayoutId id="2147483695" r:id="rId13"/>
    <p:sldLayoutId id="2147483692" r:id="rId14"/>
    <p:sldLayoutId id="2147483703" r:id="rId15"/>
    <p:sldLayoutId id="2147483684" r:id="rId16"/>
    <p:sldLayoutId id="2147483694" r:id="rId17"/>
    <p:sldLayoutId id="2147483697" r:id="rId18"/>
    <p:sldLayoutId id="2147483698" r:id="rId19"/>
    <p:sldLayoutId id="2147483699" r:id="rId20"/>
    <p:sldLayoutId id="2147483700" r:id="rId21"/>
    <p:sldLayoutId id="2147483688" r:id="rId22"/>
    <p:sldLayoutId id="2147483693" r:id="rId23"/>
    <p:sldLayoutId id="2147483686" r:id="rId24"/>
  </p:sldLayoutIdLst>
  <p:txStyles>
    <p:titleStyle>
      <a:lvl1pPr algn="l" defTabSz="914400" rtl="0" eaLnBrk="1" latinLnBrk="0" hangingPunct="1">
        <a:lnSpc>
          <a:spcPct val="90000"/>
        </a:lnSpc>
        <a:spcBef>
          <a:spcPct val="0"/>
        </a:spcBef>
        <a:buNone/>
        <a:defRPr sz="44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vcoss.org.au/about/our-history/" TargetMode="External"/><Relationship Id="rId2" Type="http://schemas.openxmlformats.org/officeDocument/2006/relationships/hyperlink" Target="http://www.acoss.org.au/"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DworMm9kiQc" TargetMode="External"/><Relationship Id="rId2" Type="http://schemas.openxmlformats.org/officeDocument/2006/relationships/hyperlink" Target="https://www.youtube.com/watch?v=EdNlogJ3GdA" TargetMode="Externa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Equal_opportunity" TargetMode="External"/><Relationship Id="rId2" Type="http://schemas.openxmlformats.org/officeDocument/2006/relationships/hyperlink" Target="https://en.wikipedia.org/wiki/Wealth" TargetMode="External"/><Relationship Id="rId1" Type="http://schemas.openxmlformats.org/officeDocument/2006/relationships/slideLayout" Target="../slideLayouts/slideLayout22.xml"/><Relationship Id="rId4" Type="http://schemas.openxmlformats.org/officeDocument/2006/relationships/hyperlink" Target="https://en.wikipedia.org/wiki/Social_privileg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hyperlink" Target="https://www.britannica.com/" TargetMode="Externa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hyperlink" Target="http://www.abs.gov.au/ausstats/abs@.nsf/94713ad445ff1425ca25682000192af2/8e72c4526a94aaedca2569de00296978!OpenDocument" TargetMode="Externa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DF76-DB0D-2449-8A64-58FA3895C6F5}"/>
              </a:ext>
            </a:extLst>
          </p:cNvPr>
          <p:cNvSpPr>
            <a:spLocks noGrp="1"/>
          </p:cNvSpPr>
          <p:nvPr>
            <p:ph type="title"/>
          </p:nvPr>
        </p:nvSpPr>
        <p:spPr/>
        <p:txBody>
          <a:bodyPr/>
          <a:lstStyle/>
          <a:p>
            <a:pPr fontAlgn="base"/>
            <a:r>
              <a:rPr lang="en-AU"/>
              <a:t>Community Development</a:t>
            </a:r>
            <a:br>
              <a:rPr lang="en-US"/>
            </a:br>
            <a:r>
              <a:rPr lang="en-AU" b="0"/>
              <a:t>Session 2 CHCCDE011</a:t>
            </a:r>
            <a:br>
              <a:rPr lang="en-AU" b="0"/>
            </a:br>
            <a:r>
              <a:rPr lang="en-AU" b="0"/>
              <a:t>History of the Welfare State</a:t>
            </a:r>
            <a:r>
              <a:rPr lang="en-US" b="0"/>
              <a:t>​</a:t>
            </a:r>
            <a:br>
              <a:rPr lang="en-US" b="0"/>
            </a:br>
            <a:r>
              <a:rPr lang="en-US" b="0"/>
              <a:t>Introduction to Social Justice</a:t>
            </a:r>
            <a:br>
              <a:rPr lang="en-AU" b="0"/>
            </a:br>
            <a:endParaRPr lang="en-US"/>
          </a:p>
        </p:txBody>
      </p:sp>
    </p:spTree>
    <p:extLst>
      <p:ext uri="{BB962C8B-B14F-4D97-AF65-F5344CB8AC3E}">
        <p14:creationId xmlns:p14="http://schemas.microsoft.com/office/powerpoint/2010/main" val="175252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EAC4-81D2-5D49-992F-49749E8F91E9}"/>
              </a:ext>
            </a:extLst>
          </p:cNvPr>
          <p:cNvSpPr>
            <a:spLocks noGrp="1"/>
          </p:cNvSpPr>
          <p:nvPr>
            <p:ph type="ctrTitle"/>
          </p:nvPr>
        </p:nvSpPr>
        <p:spPr>
          <a:xfrm>
            <a:off x="933691" y="1724628"/>
            <a:ext cx="6991109" cy="2592727"/>
          </a:xfrm>
        </p:spPr>
        <p:txBody>
          <a:bodyPr>
            <a:normAutofit fontScale="90000"/>
          </a:bodyPr>
          <a:lstStyle/>
          <a:p>
            <a:pPr fontAlgn="base"/>
            <a:r>
              <a:rPr lang="en-US" b="0"/>
              <a:t>Role of ACOSS. The Australian Council of Social Service is a national advocate for action to reduce poverty and inequality and the peak body for the community services sector in Australia​</a:t>
            </a:r>
            <a:br>
              <a:rPr lang="en-US" b="0"/>
            </a:br>
            <a:r>
              <a:rPr lang="en-US" b="0" u="sng">
                <a:hlinkClick r:id="rId2"/>
              </a:rPr>
              <a:t>http://www.acoss.org.au/</a:t>
            </a:r>
            <a:r>
              <a:rPr lang="en-US" b="0"/>
              <a:t> ​</a:t>
            </a:r>
            <a:br>
              <a:rPr lang="en-US" b="0"/>
            </a:br>
            <a:r>
              <a:rPr lang="en-US" b="0"/>
              <a:t>Role of VCOSS​</a:t>
            </a:r>
            <a:br>
              <a:rPr lang="en-US" b="0"/>
            </a:br>
            <a:r>
              <a:rPr lang="en-US" b="0"/>
              <a:t>​</a:t>
            </a:r>
            <a:br>
              <a:rPr lang="en-US" b="0"/>
            </a:br>
            <a:r>
              <a:rPr lang="en-US" b="0" u="sng">
                <a:hlinkClick r:id="rId3"/>
              </a:rPr>
              <a:t>http://vcoss.org.au/about/our-history/</a:t>
            </a:r>
            <a:br>
              <a:rPr lang="en-US" b="0"/>
            </a:br>
            <a:endParaRPr lang="en-US"/>
          </a:p>
        </p:txBody>
      </p:sp>
      <p:sp>
        <p:nvSpPr>
          <p:cNvPr id="3" name="Subtitle 2">
            <a:extLst>
              <a:ext uri="{FF2B5EF4-FFF2-40B4-BE49-F238E27FC236}">
                <a16:creationId xmlns:a16="http://schemas.microsoft.com/office/drawing/2014/main" id="{1D54ED92-3C38-A047-8655-446B27505410}"/>
              </a:ext>
            </a:extLst>
          </p:cNvPr>
          <p:cNvSpPr>
            <a:spLocks noGrp="1"/>
          </p:cNvSpPr>
          <p:nvPr>
            <p:ph type="subTitle" idx="1"/>
          </p:nvPr>
        </p:nvSpPr>
        <p:spPr>
          <a:xfrm>
            <a:off x="933691" y="925741"/>
            <a:ext cx="6991109" cy="462988"/>
          </a:xfrm>
        </p:spPr>
        <p:txBody>
          <a:bodyPr>
            <a:noAutofit/>
          </a:bodyPr>
          <a:lstStyle/>
          <a:p>
            <a:r>
              <a:rPr lang="en-US" sz="4000" b="0"/>
              <a:t>Peak Bodies</a:t>
            </a:r>
            <a:endParaRPr lang="en-US" sz="4000"/>
          </a:p>
        </p:txBody>
      </p:sp>
    </p:spTree>
    <p:extLst>
      <p:ext uri="{BB962C8B-B14F-4D97-AF65-F5344CB8AC3E}">
        <p14:creationId xmlns:p14="http://schemas.microsoft.com/office/powerpoint/2010/main" val="3357671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64284-55C9-3244-9648-EB237459A222}"/>
              </a:ext>
            </a:extLst>
          </p:cNvPr>
          <p:cNvSpPr>
            <a:spLocks noGrp="1"/>
          </p:cNvSpPr>
          <p:nvPr>
            <p:ph type="body" sz="quarter" idx="15"/>
          </p:nvPr>
        </p:nvSpPr>
        <p:spPr>
          <a:xfrm>
            <a:off x="739815" y="479848"/>
            <a:ext cx="3924549" cy="1161666"/>
          </a:xfrm>
        </p:spPr>
        <p:txBody>
          <a:bodyPr/>
          <a:lstStyle/>
          <a:p>
            <a:r>
              <a:rPr lang="en-AU" sz="4000" b="0"/>
              <a:t>Current Policies</a:t>
            </a:r>
            <a:endParaRPr lang="en-US" sz="4000"/>
          </a:p>
        </p:txBody>
      </p:sp>
      <p:sp>
        <p:nvSpPr>
          <p:cNvPr id="4" name="Text Placeholder 3">
            <a:extLst>
              <a:ext uri="{FF2B5EF4-FFF2-40B4-BE49-F238E27FC236}">
                <a16:creationId xmlns:a16="http://schemas.microsoft.com/office/drawing/2014/main" id="{AE3BFD61-0120-5042-817A-6B6DCD025040}"/>
              </a:ext>
            </a:extLst>
          </p:cNvPr>
          <p:cNvSpPr>
            <a:spLocks noGrp="1"/>
          </p:cNvSpPr>
          <p:nvPr>
            <p:ph type="body" sz="quarter" idx="22"/>
          </p:nvPr>
        </p:nvSpPr>
        <p:spPr>
          <a:xfrm>
            <a:off x="4812145" y="1173018"/>
            <a:ext cx="6721191" cy="4331855"/>
          </a:xfrm>
        </p:spPr>
        <p:txBody>
          <a:bodyPr>
            <a:normAutofit/>
          </a:bodyPr>
          <a:lstStyle/>
          <a:p>
            <a:pPr fontAlgn="base"/>
            <a:r>
              <a:rPr lang="en-AU"/>
              <a:t>Q. How do students feel about current government policies and their effects on daily living?</a:t>
            </a:r>
            <a:r>
              <a:rPr lang="en-US"/>
              <a:t>​</a:t>
            </a:r>
          </a:p>
          <a:p>
            <a:pPr fontAlgn="base"/>
            <a:r>
              <a:rPr lang="en-AU"/>
              <a:t>Are we living in an increasingly unequal society? </a:t>
            </a:r>
            <a:r>
              <a:rPr lang="en-US"/>
              <a:t>​</a:t>
            </a:r>
          </a:p>
          <a:p>
            <a:pPr fontAlgn="base"/>
            <a:r>
              <a:rPr lang="en-AU"/>
              <a:t>Are we prepared to do anything in response to government policies?</a:t>
            </a:r>
            <a:r>
              <a:rPr lang="en-US"/>
              <a:t>​</a:t>
            </a:r>
          </a:p>
          <a:p>
            <a:pPr fontAlgn="base"/>
            <a:r>
              <a:rPr lang="en-AU" err="1"/>
              <a:t>Eg</a:t>
            </a:r>
            <a:r>
              <a:rPr lang="en-AU"/>
              <a:t> mutual obligation, child support and the taxation system</a:t>
            </a:r>
            <a:r>
              <a:rPr lang="en-US"/>
              <a:t>​</a:t>
            </a:r>
          </a:p>
          <a:p>
            <a:pPr fontAlgn="base"/>
            <a:r>
              <a:rPr lang="en-AU"/>
              <a:t>As community services workers, what is our role in regard to representation, lobbying and advocacy?</a:t>
            </a:r>
            <a:endParaRPr lang="en-US"/>
          </a:p>
          <a:p>
            <a:endParaRPr lang="en-US"/>
          </a:p>
        </p:txBody>
      </p:sp>
    </p:spTree>
    <p:extLst>
      <p:ext uri="{BB962C8B-B14F-4D97-AF65-F5344CB8AC3E}">
        <p14:creationId xmlns:p14="http://schemas.microsoft.com/office/powerpoint/2010/main" val="367838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b="0"/>
              <a:t>Traditional Community Development Approaches</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4773284" y="1064570"/>
            <a:ext cx="6812164" cy="4858672"/>
          </a:xfrm>
        </p:spPr>
        <p:txBody>
          <a:bodyPr vert="horz" lIns="0" tIns="0" rIns="0" bIns="0" rtlCol="0" anchor="t">
            <a:normAutofit lnSpcReduction="10000"/>
          </a:bodyPr>
          <a:lstStyle/>
          <a:p>
            <a:pPr marL="457200" indent="-457200" fontAlgn="base">
              <a:buFont typeface="Arial" panose="020B0604020202020204" pitchFamily="34" charset="0"/>
              <a:buChar char="•"/>
            </a:pPr>
            <a:r>
              <a:rPr lang="en-AU" sz="2800"/>
              <a:t>Needs and Gaps based Community Development Approaches are two traditional approaches, in groups research about these and how they can assist with Community Development</a:t>
            </a:r>
            <a:r>
              <a:rPr lang="en-US" sz="2800"/>
              <a:t>​</a:t>
            </a:r>
          </a:p>
          <a:p>
            <a:pPr marL="457200" indent="-457200" fontAlgn="base">
              <a:buFont typeface="Arial" panose="020B0604020202020204" pitchFamily="34" charset="0"/>
              <a:buChar char="•"/>
            </a:pPr>
            <a:r>
              <a:rPr lang="en-AU" sz="2800"/>
              <a:t>What are the features, the pros and cons?</a:t>
            </a:r>
            <a:endParaRPr lang="en-US" sz="2800"/>
          </a:p>
          <a:p>
            <a:pPr marL="457200" indent="-457200">
              <a:buChar char="•"/>
            </a:pPr>
            <a:r>
              <a:rPr lang="en-AU" sz="2800">
                <a:latin typeface="News Gothic MT"/>
                <a:hlinkClick r:id="rId2"/>
              </a:rPr>
              <a:t>https://www.youtube.com/watch?v=EdNlogJ3GdA</a:t>
            </a:r>
            <a:endParaRPr lang="en-AU" sz="2800">
              <a:hlinkClick r:id="rId2"/>
            </a:endParaRPr>
          </a:p>
          <a:p>
            <a:pPr marL="457200" indent="-457200">
              <a:buChar char="•"/>
            </a:pPr>
            <a:r>
              <a:rPr lang="en-AU" sz="2800">
                <a:latin typeface="News Gothic MT"/>
                <a:hlinkClick r:id="rId3"/>
              </a:rPr>
              <a:t>https://www.youtube.com/watch?v=DworMm9kiQc</a:t>
            </a:r>
            <a:endParaRPr lang="en-AU" sz="2800">
              <a:hlinkClick r:id="rId3"/>
            </a:endParaRPr>
          </a:p>
          <a:p>
            <a:pPr marL="457200" indent="-457200">
              <a:buChar char="•"/>
            </a:pPr>
            <a:endParaRPr lang="en-AU" sz="2800"/>
          </a:p>
          <a:p>
            <a:endParaRPr lang="en-US"/>
          </a:p>
        </p:txBody>
      </p:sp>
    </p:spTree>
    <p:extLst>
      <p:ext uri="{BB962C8B-B14F-4D97-AF65-F5344CB8AC3E}">
        <p14:creationId xmlns:p14="http://schemas.microsoft.com/office/powerpoint/2010/main" val="82351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a:xfrm>
            <a:off x="739815" y="479848"/>
            <a:ext cx="10638099" cy="851550"/>
          </a:xfrm>
        </p:spPr>
        <p:txBody>
          <a:bodyPr/>
          <a:lstStyle/>
          <a:p>
            <a:r>
              <a:rPr lang="en-AU" b="0"/>
              <a:t>Social Justice</a:t>
            </a:r>
            <a:endParaRPr lang="en-US"/>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a:xfrm>
            <a:off x="743078" y="1648019"/>
            <a:ext cx="8733431" cy="3274963"/>
          </a:xfrm>
        </p:spPr>
        <p:txBody>
          <a:bodyPr/>
          <a:lstStyle/>
          <a:p>
            <a:pPr fontAlgn="base"/>
            <a:r>
              <a:rPr lang="en-AU" sz="2400"/>
              <a:t>In terms of justice within the distribution of </a:t>
            </a:r>
            <a:r>
              <a:rPr lang="en-AU" sz="2400" u="sng">
                <a:hlinkClick r:id="rId2"/>
              </a:rPr>
              <a:t>wealth</a:t>
            </a:r>
            <a:r>
              <a:rPr lang="en-AU" sz="2400"/>
              <a:t>, </a:t>
            </a:r>
            <a:r>
              <a:rPr lang="en-AU" sz="2400" u="sng">
                <a:hlinkClick r:id="rId3"/>
              </a:rPr>
              <a:t>opportunities</a:t>
            </a:r>
            <a:r>
              <a:rPr lang="en-AU" sz="2400"/>
              <a:t>, and </a:t>
            </a:r>
            <a:r>
              <a:rPr lang="en-AU" sz="2400" u="sng">
                <a:hlinkClick r:id="rId4"/>
              </a:rPr>
              <a:t>privileges</a:t>
            </a:r>
            <a:r>
              <a:rPr lang="en-AU" sz="2400"/>
              <a:t> within a society</a:t>
            </a:r>
            <a:r>
              <a:rPr lang="en-US" sz="2400"/>
              <a:t>​</a:t>
            </a:r>
          </a:p>
          <a:p>
            <a:pPr fontAlgn="base"/>
            <a:r>
              <a:rPr lang="en-AU" sz="2400"/>
              <a:t>​</a:t>
            </a:r>
          </a:p>
          <a:p>
            <a:pPr fontAlgn="base"/>
            <a:r>
              <a:rPr lang="en-AU" sz="2400"/>
              <a:t>In groups, discuss what Social Justice means to you and your own personal experiences within social justice</a:t>
            </a:r>
            <a:endParaRPr lang="en-US" sz="2400"/>
          </a:p>
          <a:p>
            <a:endParaRPr lang="en-US"/>
          </a:p>
        </p:txBody>
      </p:sp>
    </p:spTree>
    <p:extLst>
      <p:ext uri="{BB962C8B-B14F-4D97-AF65-F5344CB8AC3E}">
        <p14:creationId xmlns:p14="http://schemas.microsoft.com/office/powerpoint/2010/main" val="3919432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EAC4-81D2-5D49-992F-49749E8F91E9}"/>
              </a:ext>
            </a:extLst>
          </p:cNvPr>
          <p:cNvSpPr>
            <a:spLocks noGrp="1"/>
          </p:cNvSpPr>
          <p:nvPr>
            <p:ph type="ctrTitle"/>
          </p:nvPr>
        </p:nvSpPr>
        <p:spPr>
          <a:xfrm>
            <a:off x="933691" y="1724628"/>
            <a:ext cx="6991109" cy="2592727"/>
          </a:xfrm>
        </p:spPr>
        <p:txBody>
          <a:bodyPr>
            <a:normAutofit fontScale="90000"/>
          </a:bodyPr>
          <a:lstStyle/>
          <a:p>
            <a:pPr fontAlgn="base"/>
            <a:r>
              <a:rPr lang="en-AU" b="0"/>
              <a:t>How does Social Justice now connect to Community Development?</a:t>
            </a:r>
            <a:r>
              <a:rPr lang="en-US" b="0"/>
              <a:t>​</a:t>
            </a:r>
            <a:br>
              <a:rPr lang="en-US" b="0"/>
            </a:br>
            <a:r>
              <a:rPr lang="en-AU" b="0"/>
              <a:t>​</a:t>
            </a:r>
            <a:br>
              <a:rPr lang="en-AU" b="0"/>
            </a:br>
            <a:r>
              <a:rPr lang="en-AU" b="0"/>
              <a:t>Discuss</a:t>
            </a:r>
            <a:br>
              <a:rPr lang="en-US" b="0"/>
            </a:br>
            <a:endParaRPr lang="en-US"/>
          </a:p>
        </p:txBody>
      </p:sp>
      <p:sp>
        <p:nvSpPr>
          <p:cNvPr id="3" name="Subtitle 2">
            <a:extLst>
              <a:ext uri="{FF2B5EF4-FFF2-40B4-BE49-F238E27FC236}">
                <a16:creationId xmlns:a16="http://schemas.microsoft.com/office/drawing/2014/main" id="{1D54ED92-3C38-A047-8655-446B27505410}"/>
              </a:ext>
            </a:extLst>
          </p:cNvPr>
          <p:cNvSpPr>
            <a:spLocks noGrp="1"/>
          </p:cNvSpPr>
          <p:nvPr>
            <p:ph type="subTitle" idx="1"/>
          </p:nvPr>
        </p:nvSpPr>
        <p:spPr>
          <a:xfrm>
            <a:off x="933691" y="694832"/>
            <a:ext cx="6991109" cy="462988"/>
          </a:xfrm>
        </p:spPr>
        <p:txBody>
          <a:bodyPr>
            <a:noAutofit/>
          </a:bodyPr>
          <a:lstStyle/>
          <a:p>
            <a:r>
              <a:rPr lang="en-AU" sz="4000" b="0"/>
              <a:t>How it all Connects?</a:t>
            </a:r>
            <a:endParaRPr lang="en-US" sz="4000"/>
          </a:p>
        </p:txBody>
      </p:sp>
    </p:spTree>
    <p:extLst>
      <p:ext uri="{BB962C8B-B14F-4D97-AF65-F5344CB8AC3E}">
        <p14:creationId xmlns:p14="http://schemas.microsoft.com/office/powerpoint/2010/main" val="3488454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b="0"/>
              <a:t>Week 3</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73868" y="2222347"/>
            <a:ext cx="10948139" cy="1193199"/>
          </a:xfrm>
        </p:spPr>
        <p:txBody>
          <a:bodyPr>
            <a:normAutofit/>
          </a:bodyPr>
          <a:lstStyle/>
          <a:p>
            <a:r>
              <a:rPr lang="en-AU" sz="3600"/>
              <a:t>Role and Skillset of a Community Development Worker</a:t>
            </a:r>
            <a:endParaRPr lang="en-US" sz="3600"/>
          </a:p>
        </p:txBody>
      </p:sp>
    </p:spTree>
    <p:extLst>
      <p:ext uri="{BB962C8B-B14F-4D97-AF65-F5344CB8AC3E}">
        <p14:creationId xmlns:p14="http://schemas.microsoft.com/office/powerpoint/2010/main" val="2296688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3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50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64284-55C9-3244-9648-EB237459A222}"/>
              </a:ext>
            </a:extLst>
          </p:cNvPr>
          <p:cNvSpPr>
            <a:spLocks noGrp="1"/>
          </p:cNvSpPr>
          <p:nvPr>
            <p:ph type="body" sz="quarter" idx="15"/>
          </p:nvPr>
        </p:nvSpPr>
        <p:spPr>
          <a:xfrm>
            <a:off x="739815" y="479848"/>
            <a:ext cx="3481203" cy="646988"/>
          </a:xfrm>
        </p:spPr>
        <p:txBody>
          <a:bodyPr/>
          <a:lstStyle/>
          <a:p>
            <a:r>
              <a:rPr lang="en-AU" sz="4000" b="0"/>
              <a:t>Welfare State</a:t>
            </a:r>
            <a:endParaRPr lang="en-US" sz="4000"/>
          </a:p>
        </p:txBody>
      </p:sp>
      <p:sp>
        <p:nvSpPr>
          <p:cNvPr id="4" name="Text Placeholder 3">
            <a:extLst>
              <a:ext uri="{FF2B5EF4-FFF2-40B4-BE49-F238E27FC236}">
                <a16:creationId xmlns:a16="http://schemas.microsoft.com/office/drawing/2014/main" id="{AE3BFD61-0120-5042-817A-6B6DCD025040}"/>
              </a:ext>
            </a:extLst>
          </p:cNvPr>
          <p:cNvSpPr>
            <a:spLocks noGrp="1"/>
          </p:cNvSpPr>
          <p:nvPr>
            <p:ph type="body" sz="quarter" idx="22"/>
          </p:nvPr>
        </p:nvSpPr>
        <p:spPr>
          <a:xfrm>
            <a:off x="4544291" y="692727"/>
            <a:ext cx="6890327" cy="5080000"/>
          </a:xfrm>
        </p:spPr>
        <p:txBody>
          <a:bodyPr>
            <a:normAutofit/>
          </a:bodyPr>
          <a:lstStyle/>
          <a:p>
            <a:pPr fontAlgn="base"/>
            <a:r>
              <a:rPr lang="en-AU" sz="2800"/>
              <a:t>A </a:t>
            </a:r>
            <a:r>
              <a:rPr lang="en-AU" sz="2800" b="1"/>
              <a:t>welfare state</a:t>
            </a:r>
            <a:r>
              <a:rPr lang="en-AU" sz="2800"/>
              <a:t> is a concept of government where the state plays the primary role in the protection and promotion of the economic and social well-being of its citizens. It is based on the principles of equality of opportunity, equitable distribution of wealth, and public responsibility for those unable to avail themselves of the minimal provisions for a good life.</a:t>
            </a:r>
            <a:r>
              <a:rPr lang="en-AU"/>
              <a:t> </a:t>
            </a:r>
            <a:r>
              <a:rPr lang="en-US"/>
              <a:t>​</a:t>
            </a:r>
          </a:p>
          <a:p>
            <a:pPr fontAlgn="base"/>
            <a:endParaRPr lang="en-US"/>
          </a:p>
          <a:p>
            <a:pPr fontAlgn="base"/>
            <a:endParaRPr lang="en-US"/>
          </a:p>
          <a:p>
            <a:pPr fontAlgn="base"/>
            <a:r>
              <a:rPr lang="en-AU" u="sng">
                <a:hlinkClick r:id="rId2"/>
              </a:rPr>
              <a:t>https://www.britannica.com/</a:t>
            </a:r>
            <a:r>
              <a:rPr lang="en-AU"/>
              <a:t> accessed 31/01/17</a:t>
            </a:r>
            <a:endParaRPr lang="en-US"/>
          </a:p>
          <a:p>
            <a:endParaRPr lang="en-US"/>
          </a:p>
        </p:txBody>
      </p:sp>
    </p:spTree>
    <p:extLst>
      <p:ext uri="{BB962C8B-B14F-4D97-AF65-F5344CB8AC3E}">
        <p14:creationId xmlns:p14="http://schemas.microsoft.com/office/powerpoint/2010/main" val="61884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712383" y="312535"/>
            <a:ext cx="7073871" cy="638810"/>
          </a:xfrm>
        </p:spPr>
        <p:txBody>
          <a:bodyPr/>
          <a:lstStyle/>
          <a:p>
            <a:r>
              <a:rPr lang="en-AU" b="0"/>
              <a:t>History of the Welfare State</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1302327" y="1457638"/>
            <a:ext cx="10209230" cy="3895390"/>
          </a:xfrm>
        </p:spPr>
        <p:txBody>
          <a:bodyPr>
            <a:normAutofit lnSpcReduction="10000"/>
          </a:bodyPr>
          <a:lstStyle/>
          <a:p>
            <a:pPr fontAlgn="base"/>
            <a:r>
              <a:rPr lang="en-AU" sz="2400"/>
              <a:t>Australia possesses one of the most selective income support systems in the Western Industrialised world.</a:t>
            </a:r>
            <a:r>
              <a:rPr lang="en-US" sz="2400"/>
              <a:t>​</a:t>
            </a:r>
          </a:p>
          <a:p>
            <a:pPr fontAlgn="base"/>
            <a:r>
              <a:rPr lang="en-AU" sz="2400"/>
              <a:t>Financial assistance is provided by t</a:t>
            </a:r>
            <a:r>
              <a:rPr lang="en-US" sz="2400"/>
              <a:t>he Australian Government through a range of government benefits, payments, pensions and support services via the Department of Human Services (Medicare, </a:t>
            </a:r>
            <a:r>
              <a:rPr lang="en-US" sz="2400" err="1"/>
              <a:t>Centrelink</a:t>
            </a:r>
            <a:r>
              <a:rPr lang="en-US" sz="2400"/>
              <a:t> and Child Support)</a:t>
            </a:r>
            <a:r>
              <a:rPr lang="en-AU" sz="2400"/>
              <a:t> </a:t>
            </a:r>
            <a:r>
              <a:rPr lang="en-US" sz="2400"/>
              <a:t>​</a:t>
            </a:r>
          </a:p>
          <a:p>
            <a:pPr fontAlgn="base"/>
            <a:r>
              <a:rPr lang="en-AU" sz="2400"/>
              <a:t>Funded from general tax revenue</a:t>
            </a:r>
            <a:r>
              <a:rPr lang="en-US" sz="2400"/>
              <a:t>​</a:t>
            </a:r>
          </a:p>
          <a:p>
            <a:pPr fontAlgn="base"/>
            <a:r>
              <a:rPr lang="en-AU" sz="2400"/>
              <a:t>Not generally through insurance schemes (this has changed with the NDIS) </a:t>
            </a:r>
            <a:r>
              <a:rPr lang="en-US" sz="2400"/>
              <a:t>​</a:t>
            </a:r>
          </a:p>
          <a:p>
            <a:pPr fontAlgn="base"/>
            <a:r>
              <a:rPr lang="en-AU" sz="2400"/>
              <a:t>Means tested </a:t>
            </a:r>
            <a:r>
              <a:rPr lang="en-US" sz="2400"/>
              <a:t>​</a:t>
            </a:r>
          </a:p>
          <a:p>
            <a:pPr fontAlgn="base"/>
            <a:r>
              <a:rPr lang="en-AU" sz="2400"/>
              <a:t>Targeted to the poor (versus universalism)</a:t>
            </a:r>
            <a:r>
              <a:rPr lang="en-US" sz="2400"/>
              <a:t>​</a:t>
            </a:r>
          </a:p>
          <a:p>
            <a:pPr fontAlgn="base"/>
            <a:r>
              <a:rPr lang="en-AU" sz="2400"/>
              <a:t>Low in monetary value </a:t>
            </a:r>
            <a:r>
              <a:rPr lang="en-AU"/>
              <a:t> </a:t>
            </a:r>
            <a:endParaRPr lang="en-US"/>
          </a:p>
          <a:p>
            <a:endParaRPr lang="en-US"/>
          </a:p>
        </p:txBody>
      </p:sp>
    </p:spTree>
    <p:extLst>
      <p:ext uri="{BB962C8B-B14F-4D97-AF65-F5344CB8AC3E}">
        <p14:creationId xmlns:p14="http://schemas.microsoft.com/office/powerpoint/2010/main" val="409594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a:xfrm>
            <a:off x="739815" y="479848"/>
            <a:ext cx="10638099" cy="851550"/>
          </a:xfrm>
        </p:spPr>
        <p:txBody>
          <a:bodyPr/>
          <a:lstStyle/>
          <a:p>
            <a:pPr algn="ctr"/>
            <a:r>
              <a:rPr lang="en-AU" b="0"/>
              <a:t>Charity</a:t>
            </a:r>
            <a:endParaRPr lang="en-US"/>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a:xfrm>
            <a:off x="2230133" y="1426347"/>
            <a:ext cx="8336267" cy="3542817"/>
          </a:xfrm>
        </p:spPr>
        <p:txBody>
          <a:bodyPr/>
          <a:lstStyle/>
          <a:p>
            <a:pPr fontAlgn="base"/>
            <a:r>
              <a:rPr lang="en-AU" sz="2800"/>
              <a:t>Charity is `giving voluntarily to those in need; alms-giving; an institution or organisation for helping those in need; a kindness, benevolence; tolerance in judging others; love of one's fellow human beings’.</a:t>
            </a:r>
            <a:r>
              <a:rPr lang="en-US" sz="2800"/>
              <a:t>​</a:t>
            </a:r>
          </a:p>
          <a:p>
            <a:pPr fontAlgn="base"/>
            <a:r>
              <a:rPr lang="en-AU"/>
              <a:t>​</a:t>
            </a:r>
          </a:p>
          <a:p>
            <a:pPr fontAlgn="base"/>
            <a:r>
              <a:rPr lang="en-AU"/>
              <a:t>​</a:t>
            </a:r>
          </a:p>
          <a:p>
            <a:pPr fontAlgn="base"/>
            <a:r>
              <a:rPr lang="en-AU"/>
              <a:t>​</a:t>
            </a:r>
          </a:p>
          <a:p>
            <a:pPr fontAlgn="base"/>
            <a:r>
              <a:rPr lang="en-AU"/>
              <a:t>​1Moore, B (</a:t>
            </a:r>
            <a:r>
              <a:rPr lang="en-AU" err="1"/>
              <a:t>ed</a:t>
            </a:r>
            <a:r>
              <a:rPr lang="en-AU"/>
              <a:t>) 1997, </a:t>
            </a:r>
            <a:r>
              <a:rPr lang="en-AU" i="1"/>
              <a:t>The Australian Concise Oxford Dictionary of Current English,</a:t>
            </a:r>
            <a:r>
              <a:rPr lang="en-AU"/>
              <a:t> 3rd edition, Oxford University Press, Melbourne.</a:t>
            </a:r>
          </a:p>
          <a:p>
            <a:pPr fontAlgn="base"/>
            <a:r>
              <a:rPr lang="en-AU"/>
              <a:t>​</a:t>
            </a:r>
          </a:p>
          <a:p>
            <a:endParaRPr lang="en-US"/>
          </a:p>
        </p:txBody>
      </p:sp>
    </p:spTree>
    <p:extLst>
      <p:ext uri="{BB962C8B-B14F-4D97-AF65-F5344CB8AC3E}">
        <p14:creationId xmlns:p14="http://schemas.microsoft.com/office/powerpoint/2010/main" val="410793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EAC4-81D2-5D49-992F-49749E8F91E9}"/>
              </a:ext>
            </a:extLst>
          </p:cNvPr>
          <p:cNvSpPr>
            <a:spLocks noGrp="1"/>
          </p:cNvSpPr>
          <p:nvPr>
            <p:ph type="ctrTitle"/>
          </p:nvPr>
        </p:nvSpPr>
        <p:spPr>
          <a:xfrm>
            <a:off x="933691" y="1724628"/>
            <a:ext cx="6991109" cy="2592727"/>
          </a:xfrm>
        </p:spPr>
        <p:txBody>
          <a:bodyPr/>
          <a:lstStyle/>
          <a:p>
            <a:r>
              <a:rPr lang="en-AU" b="0"/>
              <a:t>In more popular usage charity is sometimes thought of in more narrow terms as the relief of poverty or distress. </a:t>
            </a:r>
            <a:endParaRPr lang="en-US"/>
          </a:p>
        </p:txBody>
      </p:sp>
      <p:sp>
        <p:nvSpPr>
          <p:cNvPr id="3" name="Subtitle 2">
            <a:extLst>
              <a:ext uri="{FF2B5EF4-FFF2-40B4-BE49-F238E27FC236}">
                <a16:creationId xmlns:a16="http://schemas.microsoft.com/office/drawing/2014/main" id="{1D54ED92-3C38-A047-8655-446B27505410}"/>
              </a:ext>
            </a:extLst>
          </p:cNvPr>
          <p:cNvSpPr>
            <a:spLocks noGrp="1"/>
          </p:cNvSpPr>
          <p:nvPr>
            <p:ph type="subTitle" idx="1"/>
          </p:nvPr>
        </p:nvSpPr>
        <p:spPr>
          <a:xfrm>
            <a:off x="933690" y="685596"/>
            <a:ext cx="6991109" cy="462988"/>
          </a:xfrm>
        </p:spPr>
        <p:txBody>
          <a:bodyPr>
            <a:noAutofit/>
          </a:bodyPr>
          <a:lstStyle/>
          <a:p>
            <a:r>
              <a:rPr lang="en-US" sz="4000" b="0"/>
              <a:t>Charitable organisations</a:t>
            </a:r>
            <a:endParaRPr lang="en-US" sz="4000"/>
          </a:p>
        </p:txBody>
      </p:sp>
    </p:spTree>
    <p:extLst>
      <p:ext uri="{BB962C8B-B14F-4D97-AF65-F5344CB8AC3E}">
        <p14:creationId xmlns:p14="http://schemas.microsoft.com/office/powerpoint/2010/main" val="49793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64284-55C9-3244-9648-EB237459A222}"/>
              </a:ext>
            </a:extLst>
          </p:cNvPr>
          <p:cNvSpPr>
            <a:spLocks noGrp="1"/>
          </p:cNvSpPr>
          <p:nvPr>
            <p:ph type="body" sz="quarter" idx="15"/>
          </p:nvPr>
        </p:nvSpPr>
        <p:spPr>
          <a:xfrm>
            <a:off x="739815" y="479848"/>
            <a:ext cx="10793521" cy="665461"/>
          </a:xfrm>
        </p:spPr>
        <p:txBody>
          <a:bodyPr/>
          <a:lstStyle/>
          <a:p>
            <a:pPr algn="ctr"/>
            <a:r>
              <a:rPr lang="en-AU" b="0"/>
              <a:t>The beginnings of the Welfare State</a:t>
            </a:r>
            <a:endParaRPr lang="en-US"/>
          </a:p>
        </p:txBody>
      </p:sp>
      <p:sp>
        <p:nvSpPr>
          <p:cNvPr id="4" name="Text Placeholder 3">
            <a:extLst>
              <a:ext uri="{FF2B5EF4-FFF2-40B4-BE49-F238E27FC236}">
                <a16:creationId xmlns:a16="http://schemas.microsoft.com/office/drawing/2014/main" id="{AE3BFD61-0120-5042-817A-6B6DCD025040}"/>
              </a:ext>
            </a:extLst>
          </p:cNvPr>
          <p:cNvSpPr>
            <a:spLocks noGrp="1"/>
          </p:cNvSpPr>
          <p:nvPr>
            <p:ph type="body" sz="quarter" idx="22"/>
          </p:nvPr>
        </p:nvSpPr>
        <p:spPr>
          <a:xfrm>
            <a:off x="1625600" y="1862666"/>
            <a:ext cx="9907736" cy="3088025"/>
          </a:xfrm>
        </p:spPr>
        <p:txBody>
          <a:bodyPr>
            <a:normAutofit/>
          </a:bodyPr>
          <a:lstStyle/>
          <a:p>
            <a:pPr algn="ctr" fontAlgn="base"/>
            <a:r>
              <a:rPr lang="en-AU"/>
              <a:t>Early historians regularly depicted Australia as a ‘working man’s paradise’ in which disparities of wealth were far less prevalent than in the old world.</a:t>
            </a:r>
            <a:r>
              <a:rPr lang="en-US"/>
              <a:t>​</a:t>
            </a:r>
          </a:p>
          <a:p>
            <a:pPr algn="ctr" fontAlgn="base"/>
            <a:r>
              <a:rPr lang="en-US"/>
              <a:t>Are we a classless society?</a:t>
            </a:r>
            <a:r>
              <a:rPr lang="en-AU"/>
              <a:t>​</a:t>
            </a:r>
          </a:p>
          <a:p>
            <a:pPr algn="ctr" fontAlgn="base"/>
            <a:r>
              <a:rPr lang="en-AU"/>
              <a:t>​</a:t>
            </a:r>
          </a:p>
          <a:p>
            <a:pPr algn="ctr" fontAlgn="base"/>
            <a:r>
              <a:rPr lang="en-AU"/>
              <a:t>Discuss </a:t>
            </a:r>
            <a:endParaRPr lang="en-US"/>
          </a:p>
          <a:p>
            <a:endParaRPr lang="en-US"/>
          </a:p>
        </p:txBody>
      </p:sp>
    </p:spTree>
    <p:extLst>
      <p:ext uri="{BB962C8B-B14F-4D97-AF65-F5344CB8AC3E}">
        <p14:creationId xmlns:p14="http://schemas.microsoft.com/office/powerpoint/2010/main" val="2057617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US" b="0"/>
              <a:t>Research</a:t>
            </a:r>
            <a:endParaRPr lang="en-US"/>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3805382" y="1180547"/>
            <a:ext cx="7530684" cy="3895390"/>
          </a:xfrm>
        </p:spPr>
        <p:txBody>
          <a:bodyPr/>
          <a:lstStyle/>
          <a:p>
            <a:pPr fontAlgn="base"/>
            <a:r>
              <a:rPr lang="en-US" sz="2800"/>
              <a:t>In groups look through the History of social security in Australia​</a:t>
            </a:r>
          </a:p>
          <a:p>
            <a:pPr fontAlgn="base"/>
            <a:r>
              <a:rPr lang="en-US" sz="2800"/>
              <a:t>Discuss​</a:t>
            </a:r>
          </a:p>
          <a:p>
            <a:pPr fontAlgn="base"/>
            <a:r>
              <a:rPr lang="en-US" sz="2800"/>
              <a:t>Changes in expectations​</a:t>
            </a:r>
          </a:p>
          <a:p>
            <a:pPr fontAlgn="base"/>
            <a:r>
              <a:rPr lang="en-US"/>
              <a:t>Timeline </a:t>
            </a:r>
            <a:r>
              <a:rPr lang="en-AU" u="sng">
                <a:hlinkClick r:id="rId2"/>
              </a:rPr>
              <a:t>http://www.abs.gov.au/ausstats/abs@.nsf/94713ad445ff1425ca25682000192af2/8e72c4526a94aaedca2569de00296978!OpenDocument</a:t>
            </a:r>
            <a:r>
              <a:rPr lang="en-AU"/>
              <a:t> </a:t>
            </a:r>
            <a:endParaRPr lang="en-US"/>
          </a:p>
          <a:p>
            <a:endParaRPr lang="en-US"/>
          </a:p>
        </p:txBody>
      </p:sp>
    </p:spTree>
    <p:extLst>
      <p:ext uri="{BB962C8B-B14F-4D97-AF65-F5344CB8AC3E}">
        <p14:creationId xmlns:p14="http://schemas.microsoft.com/office/powerpoint/2010/main" val="1744415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a:xfrm>
            <a:off x="739815" y="479848"/>
            <a:ext cx="10638099" cy="851550"/>
          </a:xfrm>
        </p:spPr>
        <p:txBody>
          <a:bodyPr/>
          <a:lstStyle/>
          <a:p>
            <a:pPr algn="ctr"/>
            <a:r>
              <a:rPr lang="en-US" sz="4000" b="0"/>
              <a:t>Expectations</a:t>
            </a:r>
            <a:endParaRPr lang="en-US" sz="4000"/>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a:xfrm>
            <a:off x="2211660" y="1999002"/>
            <a:ext cx="8373213" cy="3053290"/>
          </a:xfrm>
        </p:spPr>
        <p:txBody>
          <a:bodyPr/>
          <a:lstStyle/>
          <a:p>
            <a:pPr marL="285750" indent="-285750" fontAlgn="base">
              <a:buFont typeface="Arial" panose="020B0604020202020204" pitchFamily="34" charset="0"/>
              <a:buChar char="•"/>
            </a:pPr>
            <a:r>
              <a:rPr lang="en-US" sz="3200"/>
              <a:t>In pairs discuss your personal expectations regarding access to housing, education, employment, superannuation and retirement. ​</a:t>
            </a:r>
          </a:p>
          <a:p>
            <a:pPr marL="285750" indent="-285750" fontAlgn="base">
              <a:buFont typeface="Arial" panose="020B0604020202020204" pitchFamily="34" charset="0"/>
              <a:buChar char="•"/>
            </a:pPr>
            <a:r>
              <a:rPr lang="en-US" sz="3200"/>
              <a:t>What are your strategies to achieving ‘positive’ outcomes?</a:t>
            </a:r>
            <a:endParaRPr lang="en-AU" sz="3200"/>
          </a:p>
          <a:p>
            <a:endParaRPr lang="en-US"/>
          </a:p>
        </p:txBody>
      </p:sp>
    </p:spTree>
    <p:extLst>
      <p:ext uri="{BB962C8B-B14F-4D97-AF65-F5344CB8AC3E}">
        <p14:creationId xmlns:p14="http://schemas.microsoft.com/office/powerpoint/2010/main" val="1707261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DA97095D-69B1-6C46-BEDD-C3D20AFFAAF9}"/>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69A46D50-428B-034A-AC38-E0EF4A3EC8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0742028-dc0b-4fe4-b51a-e2b5acb6b3f0">
      <Terms xmlns="http://schemas.microsoft.com/office/infopath/2007/PartnerControls"/>
    </lcf76f155ced4ddcb4097134ff3c332f>
    <TaxCatchAll xmlns="c19bab61-56e2-460a-aaf6-11c6f98041f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CCCC08BD3EBE4198806ED61AF82DE8" ma:contentTypeVersion="15" ma:contentTypeDescription="Create a new document." ma:contentTypeScope="" ma:versionID="eb1e0f5721d5720b3b4bad2822c988e6">
  <xsd:schema xmlns:xsd="http://www.w3.org/2001/XMLSchema" xmlns:xs="http://www.w3.org/2001/XMLSchema" xmlns:p="http://schemas.microsoft.com/office/2006/metadata/properties" xmlns:ns2="50742028-dc0b-4fe4-b51a-e2b5acb6b3f0" xmlns:ns3="c19bab61-56e2-460a-aaf6-11c6f98041f5" targetNamespace="http://schemas.microsoft.com/office/2006/metadata/properties" ma:root="true" ma:fieldsID="5d6f56a28fb2bc729ae44b11f61293b7" ns2:_="" ns3:_="">
    <xsd:import namespace="50742028-dc0b-4fe4-b51a-e2b5acb6b3f0"/>
    <xsd:import namespace="c19bab61-56e2-460a-aaf6-11c6f98041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742028-dc0b-4fe4-b51a-e2b5acb6b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f7dfea9-f2f6-4854-82a1-0b02f7d3fa4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9bab61-56e2-460a-aaf6-11c6f98041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78dde8-34d3-47f2-8023-cbb6ff7ff0b4}" ma:internalName="TaxCatchAll" ma:showField="CatchAllData" ma:web="c19bab61-56e2-460a-aaf6-11c6f9804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700B40-E88F-48CA-B0A9-FBE72C438A10}">
  <ds:schemaRefs>
    <ds:schemaRef ds:uri="http://schemas.microsoft.com/sharepoint/v3/contenttype/forms"/>
  </ds:schemaRefs>
</ds:datastoreItem>
</file>

<file path=customXml/itemProps2.xml><?xml version="1.0" encoding="utf-8"?>
<ds:datastoreItem xmlns:ds="http://schemas.openxmlformats.org/officeDocument/2006/customXml" ds:itemID="{3DAAF763-F75A-49D6-84EF-759BE7459BB5}">
  <ds:schemaRefs>
    <ds:schemaRef ds:uri="50742028-dc0b-4fe4-b51a-e2b5acb6b3f0"/>
    <ds:schemaRef ds:uri="c19bab61-56e2-460a-aaf6-11c6f98041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8C03F8B-4E8D-4DE6-BA1F-6F6C52A5ABD6}">
  <ds:schemaRefs>
    <ds:schemaRef ds:uri="50742028-dc0b-4fe4-b51a-e2b5acb6b3f0"/>
    <ds:schemaRef ds:uri="c19bab61-56e2-460a-aaf6-11c6f98041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2</Notes>
  <HiddenSlides>0</HiddenSlide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2_Office Theme</vt:lpstr>
      <vt:lpstr>Community Development Session 2 CHCCDE011 History of the Welfare State​ Introduction to Social Justice </vt:lpstr>
      <vt:lpstr>PowerPoint Presentation</vt:lpstr>
      <vt:lpstr>PowerPoint Presentation</vt:lpstr>
      <vt:lpstr>PowerPoint Presentation</vt:lpstr>
      <vt:lpstr>PowerPoint Presentation</vt:lpstr>
      <vt:lpstr>In more popular usage charity is sometimes thought of in more narrow terms as the relief of poverty or distress. </vt:lpstr>
      <vt:lpstr>PowerPoint Presentation</vt:lpstr>
      <vt:lpstr>PowerPoint Presentation</vt:lpstr>
      <vt:lpstr>PowerPoint Presentation</vt:lpstr>
      <vt:lpstr>Role of ACOSS. The Australian Council of Social Service is a national advocate for action to reduce poverty and inequality and the peak body for the community services sector in Australia​ http://www.acoss.org.au/ ​ Role of VCOSS​ ​ http://vcoss.org.au/about/our-history/ </vt:lpstr>
      <vt:lpstr>PowerPoint Presentation</vt:lpstr>
      <vt:lpstr>PowerPoint Presentation</vt:lpstr>
      <vt:lpstr>PowerPoint Presentation</vt:lpstr>
      <vt:lpstr>How does Social Justice now connect to Community Development?​ ​ Discuss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Chisholm PowerPoint template</dc:title>
  <dc:subject/>
  <dc:creator>Clint Wood</dc:creator>
  <cp:keywords>Powerpoint template, new brand</cp:keywords>
  <dc:description/>
  <cp:revision>1</cp:revision>
  <dcterms:created xsi:type="dcterms:W3CDTF">2021-10-29T10:47:21Z</dcterms:created>
  <dcterms:modified xsi:type="dcterms:W3CDTF">2023-02-12T10:29:53Z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0x0101002BCCCC08BD3EBE4198806ED61AF82DE8</vt:lpwstr>
  </property>
</Properties>
</file>